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2" r:id="rId19"/>
    <p:sldId id="274" r:id="rId20"/>
    <p:sldId id="275" r:id="rId21"/>
    <p:sldId id="278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4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4376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19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63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910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51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279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7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2120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11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718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366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24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854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028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35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46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54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99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59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83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8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c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P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2257"/>
            <a:ext cx="9144000" cy="689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960900" y="917425"/>
            <a:ext cx="8136600" cy="6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PT" sz="2000"/>
              <a:t>Diagnóstico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105425" y="1260625"/>
            <a:ext cx="8038500" cy="49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pt-PT" sz="2000"/>
              <a:t>Falta de: 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Autonomia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Atenção e concentração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Brio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Comportamento adequado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pt-PT" sz="2000">
                <a:solidFill>
                  <a:schemeClr val="dk1"/>
                </a:solidFill>
              </a:rPr>
              <a:t>Conhecimentos de base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pt-PT" sz="2000"/>
              <a:t>Empenho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pt-PT" sz="2000"/>
              <a:t>Expectativas face ao futuro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pt-PT" sz="2000">
                <a:solidFill>
                  <a:schemeClr val="dk1"/>
                </a:solidFill>
              </a:rPr>
              <a:t>Hábitos de trabalho e estudo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Maturidade intelectual 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Responsabilidade</a:t>
            </a:r>
          </a:p>
          <a:p>
            <a:pPr marL="91440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2000"/>
          </a:p>
          <a:p>
            <a:pPr marL="91440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1043675" y="1666575"/>
            <a:ext cx="8100300" cy="9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 sz="2400" b="1" dirty="0"/>
              <a:t>Como melhorar a aprendizagem dos alunos?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043725" y="3469725"/>
            <a:ext cx="8100300" cy="9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 sz="2400" b="1"/>
              <a:t>O que mudar nas práticas de ensino?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78600" y="2656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675" y="1893549"/>
            <a:ext cx="8136600" cy="392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295750" y="948100"/>
            <a:ext cx="7395300" cy="6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 sz="2000" b="1"/>
              <a:t>O que ajuda mais os alunos a aprender?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611800" y="1295750"/>
            <a:ext cx="6952800" cy="10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294625" y="1165800"/>
            <a:ext cx="7617300" cy="10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sz="2400" b="1" dirty="0">
                <a:latin typeface="+mn-lt"/>
                <a:ea typeface="Calibri"/>
                <a:cs typeface="Calibri"/>
                <a:sym typeface="Calibri"/>
              </a:rPr>
              <a:t>A única forma de melhorar a aprendizagem é melhorar o ensino: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PT" sz="2400" b="1" dirty="0">
                <a:solidFill>
                  <a:schemeClr val="dk1"/>
                </a:solidFill>
                <a:latin typeface="+mn-lt"/>
              </a:rPr>
              <a:t>		 	</a:t>
            </a:r>
            <a:r>
              <a:rPr lang="pt-PT" sz="2400" dirty="0">
                <a:solidFill>
                  <a:schemeClr val="dk1"/>
                </a:solidFill>
                <a:latin typeface="+mn-lt"/>
              </a:rPr>
              <a:t> 	 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PT" sz="2400" dirty="0">
                <a:solidFill>
                  <a:schemeClr val="dk1"/>
                </a:solidFill>
                <a:latin typeface="+mn-lt"/>
              </a:rPr>
              <a:t>	 						</a:t>
            </a: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5000"/>
              <a:buFont typeface="Calibri"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Garantindo um bom professor em cada aula (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Escudero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Luís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2006) 							</a:t>
            </a: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5000"/>
              <a:buFont typeface="Calibri"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Um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currículo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adequado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às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atuais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exigências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acessível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Bolívar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2010) 						 								</a:t>
            </a: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pt-PT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Estratégias didáticas 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adequadas que promovam bons resultados (Hopkins, 2008)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</a:t>
            </a:r>
            <a:r>
              <a:rPr lang="pt-P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pt-PT" sz="2400" dirty="0">
                <a:solidFill>
                  <a:schemeClr val="dk1"/>
                </a:solidFill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				 					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		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	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</a:t>
            </a:r>
            <a:r>
              <a:rPr lang="pt-PT" dirty="0">
                <a:solidFill>
                  <a:schemeClr val="dk1"/>
                </a:solidFill>
              </a:rPr>
              <a:t>		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				 					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		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	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pt-PT" sz="1100" dirty="0">
                <a:solidFill>
                  <a:schemeClr val="dk1"/>
                </a:solidFill>
              </a:rPr>
              <a:t>		</a:t>
            </a:r>
            <a:r>
              <a:rPr lang="pt-PT" dirty="0">
                <a:solidFill>
                  <a:schemeClr val="dk1"/>
                </a:solidFill>
              </a:rPr>
              <a:t>	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PT" sz="1100" dirty="0">
                <a:solidFill>
                  <a:schemeClr val="dk1"/>
                </a:solidFill>
              </a:rPr>
              <a:t>						 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PT" sz="1100" dirty="0">
                <a:solidFill>
                  <a:schemeClr val="dk1"/>
                </a:solidFill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PT" sz="1100" dirty="0">
                <a:solidFill>
                  <a:schemeClr val="dk1"/>
                </a:solidFill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PT" sz="1100" dirty="0">
                <a:solidFill>
                  <a:schemeClr val="dk1"/>
                </a:solidFill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2670500" y="2212250"/>
            <a:ext cx="4930200" cy="5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214651" y="1323833"/>
            <a:ext cx="7929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dirty="0">
              <a:latin typeface="Calibri" panose="020F0502020204030204" pitchFamily="34" charset="0"/>
            </a:endParaRPr>
          </a:p>
          <a:p>
            <a:pPr algn="ctr"/>
            <a:r>
              <a:rPr lang="pt-PT" sz="2400" b="1" dirty="0">
                <a:latin typeface="+mn-lt"/>
              </a:rPr>
              <a:t>O que sabemos sobre a </a:t>
            </a:r>
            <a:r>
              <a:rPr lang="pt-PT" sz="2400" b="1" dirty="0" smtClean="0">
                <a:latin typeface="+mn-lt"/>
              </a:rPr>
              <a:t>eficácia </a:t>
            </a:r>
            <a:r>
              <a:rPr lang="pt-PT" sz="2400" b="1" dirty="0">
                <a:latin typeface="+mn-lt"/>
              </a:rPr>
              <a:t>do ensino? </a:t>
            </a:r>
            <a:endParaRPr lang="pt-PT" sz="2400" dirty="0">
              <a:latin typeface="+mn-lt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4749421" y="2292824"/>
            <a:ext cx="409433" cy="1446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043685" y="3875961"/>
            <a:ext cx="8100316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>
              <a:lnSpc>
                <a:spcPct val="150000"/>
              </a:lnSpc>
            </a:pPr>
            <a:r>
              <a:rPr lang="pt-PT" sz="2400" b="1" dirty="0"/>
              <a:t>Que existe um conjunto de atitudes, de condutas, de modos de gerir </a:t>
            </a:r>
            <a:r>
              <a:rPr lang="pt-PT" sz="2400" dirty="0"/>
              <a:t> </a:t>
            </a:r>
            <a:r>
              <a:rPr lang="pt-PT" sz="2400" dirty="0" smtClean="0"/>
              <a:t>e </a:t>
            </a:r>
            <a:r>
              <a:rPr lang="pt-PT" sz="2400" dirty="0"/>
              <a:t>de concluir uma aula conduzida por um professor eficaz.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1119675" y="1201350"/>
            <a:ext cx="7907700" cy="491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	 	 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P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“O compromisso dos professores é um fator </a:t>
            </a:r>
            <a:r>
              <a:rPr lang="pt-PT" sz="24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crítico</a:t>
            </a:r>
            <a:r>
              <a:rPr lang="pt-PT" sz="24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para a melhoria do ensino”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			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				 								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mudança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tem que surgir da vontade dos professores. Uma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ação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intencional </a:t>
            </a:r>
            <a:r>
              <a:rPr lang="pt-PT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 querer 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 de acreditar;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				 								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Sem o envolvimento dos professores as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imposições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externas ou os incentivos </a:t>
            </a:r>
            <a:r>
              <a:rPr lang="pt-PT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económicos</a:t>
            </a:r>
            <a:r>
              <a:rPr lang="pt-PT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pouco podem fazer.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 			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43684" y="764631"/>
            <a:ext cx="81003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b="1" dirty="0" smtClean="0"/>
          </a:p>
          <a:p>
            <a:pPr algn="ctr"/>
            <a:r>
              <a:rPr lang="pt-PT" sz="2000" b="1" dirty="0" smtClean="0"/>
              <a:t>Que </a:t>
            </a:r>
            <a:r>
              <a:rPr lang="pt-PT" sz="2000" b="1" dirty="0"/>
              <a:t>caraterísticas tem um professor competente</a:t>
            </a:r>
            <a:r>
              <a:rPr lang="pt-PT" sz="2000" b="1" dirty="0" smtClean="0"/>
              <a:t>?</a:t>
            </a:r>
          </a:p>
          <a:p>
            <a:endParaRPr lang="pt-PT" sz="2000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/>
              <a:t>Conhecimento</a:t>
            </a:r>
            <a:endParaRPr lang="pt-PT" sz="2000" b="1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/>
              <a:t>Expetativas </a:t>
            </a:r>
            <a:r>
              <a:rPr lang="pt-PT" sz="2000" b="1" dirty="0"/>
              <a:t>elevadas </a:t>
            </a:r>
            <a:r>
              <a:rPr lang="pt-PT" sz="2000" dirty="0"/>
              <a:t>(possui e comunica aos alunos)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/>
              <a:t>Profissionalismo</a:t>
            </a:r>
            <a:r>
              <a:rPr lang="pt-PT" sz="2000" dirty="0" smtClean="0"/>
              <a:t> </a:t>
            </a:r>
            <a:r>
              <a:rPr lang="pt-PT" sz="2000" dirty="0"/>
              <a:t>(responsabilidade, respeito pelos outros, capacidade de mudança,…)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/>
              <a:t>Liderança</a:t>
            </a:r>
            <a:r>
              <a:rPr lang="pt-PT" sz="2000" dirty="0" smtClean="0"/>
              <a:t> </a:t>
            </a:r>
            <a:r>
              <a:rPr lang="pt-PT" sz="2000" dirty="0"/>
              <a:t>(flexibilidade, prestação de contas, </a:t>
            </a:r>
            <a:r>
              <a:rPr lang="pt-PT" sz="2000" dirty="0" smtClean="0"/>
              <a:t>firmeza, determinação,…)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/>
              <a:t>…</a:t>
            </a:r>
            <a:endParaRPr lang="pt-PT" sz="2000" dirty="0"/>
          </a:p>
          <a:p>
            <a:pPr algn="just">
              <a:lnSpc>
                <a:spcPct val="150000"/>
              </a:lnSpc>
            </a:pP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3684" y="4226713"/>
            <a:ext cx="8100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/>
              <a:t>Reflexão </a:t>
            </a:r>
            <a:r>
              <a:rPr lang="pt-PT" sz="2000" dirty="0"/>
              <a:t>sobre o ensino e a aprendizagem - supervisão (formação colaborativo)</a:t>
            </a:r>
          </a:p>
          <a:p>
            <a:pPr algn="just">
              <a:lnSpc>
                <a:spcPct val="150000"/>
              </a:lnSpc>
            </a:pPr>
            <a:r>
              <a:rPr lang="pt-PT" sz="2000" dirty="0"/>
              <a:t>Procura de boas </a:t>
            </a:r>
            <a:r>
              <a:rPr lang="pt-PT" sz="2000" dirty="0" smtClean="0"/>
              <a:t>práticas </a:t>
            </a:r>
            <a:r>
              <a:rPr lang="pt-PT" sz="2000" dirty="0"/>
              <a:t>- formação adequada às necessidades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3684" y="1278139"/>
            <a:ext cx="7731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/>
              <a:t>…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/>
              <a:t>Pensamento</a:t>
            </a:r>
            <a:r>
              <a:rPr lang="pt-PT" sz="2000" dirty="0" smtClean="0"/>
              <a:t> </a:t>
            </a:r>
            <a:r>
              <a:rPr lang="pt-PT" sz="2000" dirty="0"/>
              <a:t>(analítico, concetual, reflexivo)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/>
              <a:t>Planificação </a:t>
            </a:r>
            <a:r>
              <a:rPr lang="pt-PT" sz="2000" dirty="0"/>
              <a:t>(procura de informação, iniciativa, orientação na melhoria,…)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/>
              <a:t>Relação com os outros </a:t>
            </a:r>
            <a:r>
              <a:rPr lang="pt-PT" sz="2000" dirty="0"/>
              <a:t>(interação, compreensão, influência na equipa, clima de colaboração e de entreajuda…)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43684" y="881262"/>
            <a:ext cx="7345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000" b="1" dirty="0"/>
              <a:t>Que caraterísticas tem um professor competente</a:t>
            </a:r>
            <a:r>
              <a:rPr lang="pt-PT" sz="2000" b="1" dirty="0" smtClean="0"/>
              <a:t>? ( </a:t>
            </a:r>
            <a:r>
              <a:rPr lang="pt-PT" sz="2000" b="1" dirty="0" err="1" smtClean="0"/>
              <a:t>Cont</a:t>
            </a:r>
            <a:r>
              <a:rPr lang="pt-PT" sz="2000" b="1" dirty="0" smtClean="0"/>
              <a:t>.)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456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43684" y="764631"/>
            <a:ext cx="810031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200" dirty="0">
              <a:latin typeface="Georgia" panose="02040502050405020303" pitchFamily="18" charset="0"/>
            </a:endParaRPr>
          </a:p>
          <a:p>
            <a:pPr algn="ctr"/>
            <a:r>
              <a:rPr lang="pt-PT" sz="2000" b="1" dirty="0">
                <a:latin typeface="Georgia" panose="02040502050405020303" pitchFamily="18" charset="0"/>
              </a:rPr>
              <a:t>O bom professor: aspetos didáticos </a:t>
            </a:r>
            <a:endParaRPr lang="pt-PT" sz="2000" b="1" dirty="0" smtClean="0">
              <a:latin typeface="Georgia" panose="02040502050405020303" pitchFamily="18" charset="0"/>
            </a:endParaRPr>
          </a:p>
          <a:p>
            <a:pPr algn="ctr"/>
            <a:endParaRPr lang="pt-PT" sz="2000" dirty="0">
              <a:latin typeface="Georgia" panose="020405020504050203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>
                <a:latin typeface="+mn-lt"/>
              </a:rPr>
              <a:t>Motiva</a:t>
            </a:r>
            <a:r>
              <a:rPr lang="pt-PT" sz="2000" dirty="0">
                <a:latin typeface="+mn-lt"/>
              </a:rPr>
              <a:t>, atuando para captar a atenção dos alunos (formação de expetativas)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>
                <a:latin typeface="+mn-lt"/>
              </a:rPr>
              <a:t>Esclarece </a:t>
            </a:r>
            <a:r>
              <a:rPr lang="pt-PT" sz="2000" dirty="0">
                <a:latin typeface="+mn-lt"/>
              </a:rPr>
              <a:t>a intenção/ utilidade do que vai ser ensinado (motivação para aprender)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>
                <a:latin typeface="+mn-lt"/>
              </a:rPr>
              <a:t>Contextualiza </a:t>
            </a:r>
            <a:r>
              <a:rPr lang="pt-PT" sz="2000" dirty="0">
                <a:latin typeface="+mn-lt"/>
              </a:rPr>
              <a:t>o ensino (mobilização de situações conhecidas, estimulantes, polémicas)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>
                <a:latin typeface="+mn-lt"/>
              </a:rPr>
              <a:t>Relaciona </a:t>
            </a:r>
            <a:r>
              <a:rPr lang="pt-PT" sz="2000" dirty="0">
                <a:latin typeface="+mn-lt"/>
              </a:rPr>
              <a:t>os conteúdos (recuperação da aprendizagem/ ligação com aulas anteriores/ estimulação da recordação) </a:t>
            </a:r>
            <a:endParaRPr lang="pt-PT" sz="2000" dirty="0" smtClean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/>
              <a:t>Competente </a:t>
            </a:r>
            <a:r>
              <a:rPr lang="pt-PT" sz="2000" dirty="0"/>
              <a:t>(em termos científicos e didáticos), disponibiliza nova informação adequadamente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9042" y="1787535"/>
            <a:ext cx="8100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>
                <a:latin typeface="+mn-lt"/>
              </a:rPr>
              <a:t>Promove </a:t>
            </a:r>
            <a:r>
              <a:rPr lang="pt-PT" sz="2000" b="1" dirty="0">
                <a:latin typeface="+mn-lt"/>
              </a:rPr>
              <a:t>o desempenho ativo </a:t>
            </a:r>
            <a:r>
              <a:rPr lang="pt-PT" sz="2000" dirty="0">
                <a:latin typeface="+mn-lt"/>
              </a:rPr>
              <a:t>e orienta a aprendizagem (trabalhos práticos, exploração de textos e esquemas, dando exemplos, etc.)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>
                <a:latin typeface="+mn-lt"/>
              </a:rPr>
              <a:t>Proporciona </a:t>
            </a:r>
            <a:r>
              <a:rPr lang="pt-PT" sz="2000" b="1" dirty="0">
                <a:latin typeface="+mn-lt"/>
              </a:rPr>
              <a:t>feedback </a:t>
            </a:r>
            <a:r>
              <a:rPr lang="pt-PT" sz="2000" dirty="0">
                <a:latin typeface="+mn-lt"/>
              </a:rPr>
              <a:t>(oportunamente, evidencia o que os alunos fazem certo e errado)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Reforça </a:t>
            </a:r>
            <a:r>
              <a:rPr lang="pt-PT" sz="2000" dirty="0">
                <a:latin typeface="+mn-lt"/>
              </a:rPr>
              <a:t>a atenção e promove a transferência (fazendo sínteses e destacando o essencial)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 smtClean="0">
                <a:latin typeface="+mn-lt"/>
              </a:rPr>
              <a:t>Avalia </a:t>
            </a:r>
            <a:r>
              <a:rPr lang="pt-PT" sz="2000" dirty="0">
                <a:latin typeface="+mn-lt"/>
              </a:rPr>
              <a:t>a evolução dos desempenhos dos alunos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23415" y="727373"/>
            <a:ext cx="5952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000" b="1" dirty="0">
                <a:latin typeface="Georgia" panose="02040502050405020303" pitchFamily="18" charset="0"/>
              </a:rPr>
              <a:t>O bom professor: aspetos </a:t>
            </a:r>
            <a:r>
              <a:rPr lang="pt-PT" sz="2000" b="1" dirty="0" smtClean="0">
                <a:latin typeface="Georgia" panose="02040502050405020303" pitchFamily="18" charset="0"/>
              </a:rPr>
              <a:t>didáticos ( </a:t>
            </a:r>
            <a:r>
              <a:rPr lang="pt-PT" sz="2000" b="1" dirty="0" err="1" smtClean="0">
                <a:latin typeface="Georgia" panose="02040502050405020303" pitchFamily="18" charset="0"/>
              </a:rPr>
              <a:t>Cont</a:t>
            </a:r>
            <a:r>
              <a:rPr lang="pt-PT" sz="2000" b="1" dirty="0" smtClean="0">
                <a:latin typeface="Georgia" panose="02040502050405020303" pitchFamily="18" charset="0"/>
              </a:rPr>
              <a:t>.) </a:t>
            </a:r>
            <a:endParaRPr lang="pt-PT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085850" y="1831950"/>
            <a:ext cx="5704500" cy="38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000"/>
              <a:t>1- Enquadramento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000"/>
              <a:t>2- Diagnóstico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000"/>
              <a:t>3- Mesa Redonda 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000"/>
              <a:t>4- Debate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000"/>
              <a:t>5- Conclusões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2" name="Retângulo 1"/>
          <p:cNvSpPr/>
          <p:nvPr/>
        </p:nvSpPr>
        <p:spPr>
          <a:xfrm>
            <a:off x="914400" y="881262"/>
            <a:ext cx="8079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200" dirty="0">
              <a:latin typeface="Georgia" panose="020405020504050203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pt-PT" sz="2400" b="1" dirty="0">
                <a:latin typeface="+mn-lt"/>
              </a:rPr>
              <a:t>O bom professor: aspetos </a:t>
            </a:r>
            <a:r>
              <a:rPr lang="pt-PT" sz="2400" b="1" dirty="0" smtClean="0">
                <a:latin typeface="+mn-lt"/>
              </a:rPr>
              <a:t>relacionais</a:t>
            </a:r>
            <a:endParaRPr lang="pt-PT" sz="2400" dirty="0">
              <a:latin typeface="+mn-lt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Atende </a:t>
            </a:r>
            <a:r>
              <a:rPr lang="pt-PT" sz="2000" dirty="0">
                <a:latin typeface="+mn-lt"/>
              </a:rPr>
              <a:t>ao </a:t>
            </a:r>
            <a:r>
              <a:rPr lang="pt-PT" sz="2000" b="1" dirty="0">
                <a:latin typeface="+mn-lt"/>
              </a:rPr>
              <a:t>cumprimento das regras que acautelam a disciplina </a:t>
            </a:r>
            <a:r>
              <a:rPr lang="pt-PT" sz="2000" dirty="0">
                <a:latin typeface="+mn-lt"/>
              </a:rPr>
              <a:t>(cuida do modo como os alunos se tratam uns aos outros e ao professor)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Atua </a:t>
            </a:r>
            <a:r>
              <a:rPr lang="pt-PT" sz="2000" dirty="0">
                <a:latin typeface="+mn-lt"/>
              </a:rPr>
              <a:t>no sentido de </a:t>
            </a:r>
            <a:r>
              <a:rPr lang="pt-PT" sz="2000" b="1" dirty="0">
                <a:latin typeface="+mn-lt"/>
              </a:rPr>
              <a:t>envolver todos os alunos </a:t>
            </a:r>
            <a:r>
              <a:rPr lang="pt-PT" sz="2000" dirty="0">
                <a:latin typeface="+mn-lt"/>
              </a:rPr>
              <a:t>nas atividades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Atua </a:t>
            </a:r>
            <a:r>
              <a:rPr lang="pt-PT" sz="2000" dirty="0">
                <a:latin typeface="+mn-lt"/>
              </a:rPr>
              <a:t>no sentido de </a:t>
            </a:r>
            <a:r>
              <a:rPr lang="pt-PT" sz="2000" b="1" dirty="0">
                <a:latin typeface="+mn-lt"/>
              </a:rPr>
              <a:t>implicar todos alunos </a:t>
            </a:r>
            <a:r>
              <a:rPr lang="pt-PT" sz="2000" dirty="0">
                <a:latin typeface="+mn-lt"/>
              </a:rPr>
              <a:t>na melhoria do comportamento e na melhoria da aprendizagem. </a:t>
            </a:r>
          </a:p>
        </p:txBody>
      </p:sp>
    </p:spTree>
    <p:extLst>
      <p:ext uri="{BB962C8B-B14F-4D97-AF65-F5344CB8AC3E}">
        <p14:creationId xmlns:p14="http://schemas.microsoft.com/office/powerpoint/2010/main" val="18514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43684" y="881262"/>
            <a:ext cx="81003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200" dirty="0">
              <a:latin typeface="Georgia" panose="02040502050405020303" pitchFamily="18" charset="0"/>
            </a:endParaRPr>
          </a:p>
          <a:p>
            <a:r>
              <a:rPr lang="pt-PT" sz="2000" b="1" dirty="0">
                <a:latin typeface="Georgia" panose="02040502050405020303" pitchFamily="18" charset="0"/>
              </a:rPr>
              <a:t>Como é que a escola pode gerir recursos? </a:t>
            </a:r>
            <a:endParaRPr lang="pt-PT" sz="2000" b="1" dirty="0" smtClean="0">
              <a:latin typeface="Georgia" panose="02040502050405020303" pitchFamily="18" charset="0"/>
            </a:endParaRPr>
          </a:p>
          <a:p>
            <a:endParaRPr lang="pt-PT" sz="2000" dirty="0">
              <a:latin typeface="Georgia" panose="02040502050405020303" pitchFamily="18" charset="0"/>
            </a:endParaRPr>
          </a:p>
          <a:p>
            <a:r>
              <a:rPr lang="pt-PT" sz="2000" b="1" dirty="0">
                <a:latin typeface="Calibri" panose="020F0502020204030204" pitchFamily="34" charset="0"/>
              </a:rPr>
              <a:t>Uma escola que vê o sucesso escolar como a sua condição natural </a:t>
            </a:r>
            <a:endParaRPr lang="pt-PT" sz="2000" b="1" dirty="0" smtClean="0">
              <a:latin typeface="Calibri" panose="020F0502020204030204" pitchFamily="34" charset="0"/>
            </a:endParaRPr>
          </a:p>
          <a:p>
            <a:endParaRPr lang="pt-PT" sz="20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equaciona </a:t>
            </a:r>
            <a:r>
              <a:rPr lang="pt-PT" sz="2000" dirty="0">
                <a:latin typeface="+mn-lt"/>
              </a:rPr>
              <a:t>novos modos de (</a:t>
            </a:r>
            <a:r>
              <a:rPr lang="pt-PT" sz="2000" dirty="0" err="1">
                <a:latin typeface="+mn-lt"/>
              </a:rPr>
              <a:t>re</a:t>
            </a:r>
            <a:r>
              <a:rPr lang="pt-PT" sz="2000" dirty="0">
                <a:latin typeface="+mn-lt"/>
              </a:rPr>
              <a:t>)agrupamento de alunos,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partilha </a:t>
            </a:r>
            <a:r>
              <a:rPr lang="pt-PT" sz="2000" dirty="0">
                <a:latin typeface="+mn-lt"/>
              </a:rPr>
              <a:t>as responsabilidades dos resultados alcançados,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supervisiona </a:t>
            </a:r>
            <a:r>
              <a:rPr lang="pt-PT" sz="2000" dirty="0">
                <a:latin typeface="+mn-lt"/>
              </a:rPr>
              <a:t>e monitoriza as práticas de ensino,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enfatiza </a:t>
            </a:r>
            <a:r>
              <a:rPr lang="pt-PT" sz="2000" dirty="0">
                <a:latin typeface="+mn-lt"/>
              </a:rPr>
              <a:t>a avaliação formativa,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Valoriza </a:t>
            </a:r>
            <a:r>
              <a:rPr lang="pt-PT" sz="2000" dirty="0">
                <a:latin typeface="+mn-lt"/>
              </a:rPr>
              <a:t>o plano de formação dos profissionais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n-lt"/>
              </a:rPr>
              <a:t>Tem </a:t>
            </a:r>
            <a:r>
              <a:rPr lang="pt-PT" sz="2000" dirty="0">
                <a:latin typeface="+mn-lt"/>
              </a:rPr>
              <a:t>visão e missão bem definidas e assumidas por (quase) todos </a:t>
            </a:r>
          </a:p>
        </p:txBody>
      </p:sp>
    </p:spTree>
    <p:extLst>
      <p:ext uri="{BB962C8B-B14F-4D97-AF65-F5344CB8AC3E}">
        <p14:creationId xmlns:p14="http://schemas.microsoft.com/office/powerpoint/2010/main" val="2197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6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6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043550" y="6435325"/>
            <a:ext cx="8136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43558" y="766769"/>
            <a:ext cx="8136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Enquadramento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061808" y="1368249"/>
            <a:ext cx="81003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P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do Conselho de Ministro n.º 23/2016, de 11 de abril.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374565" y="2292444"/>
            <a:ext cx="7632900" cy="33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chemeClr val="dk1"/>
                </a:solidFill>
              </a:rPr>
              <a:t>Neste âmbito, o Governo entende promover a criação do Programa Nacional de Promoção do Sucesso Escolar assente no princípio de que são as comunidades educativas quem melhor conhece os seus contextos, as dificuldades e potencialidades, sendo, por isso, quem está melhor preparado para encontrar soluções locais e conceber planos de ação estratégica, pensados ao nível de cada escola, com o objetivo de melhorar as práticas educativas e as aprendizagens dos alunos.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6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043581" y="6381325"/>
            <a:ext cx="8136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619671" y="1939426"/>
            <a:ext cx="7128900" cy="313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pt-PT" sz="2000">
                <a:solidFill>
                  <a:schemeClr val="dk1"/>
                </a:solidFill>
              </a:rPr>
              <a:t>O Ministério de Educação assumirá um papel de apoio às escolas e aos docentes, com especial enfoque na dinamização de planos de formação contínua dirigidos quer à conceção dos planos quer à sua implementação, disponibilizando apoio específico a medidas que se revelem essenciais </a:t>
            </a:r>
            <a:r>
              <a:rPr lang="pt-PT" sz="2000" b="1" u="sng">
                <a:solidFill>
                  <a:schemeClr val="dk1"/>
                </a:solidFill>
              </a:rPr>
              <a:t>na melhoria do trabalho pedagógico em sala de aula.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6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043581" y="6381325"/>
            <a:ext cx="8136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327350" y="1532775"/>
            <a:ext cx="7711200" cy="377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>
                <a:solidFill>
                  <a:schemeClr val="dk1"/>
                </a:solidFill>
              </a:rPr>
              <a:t>Nos termos do artigo 28.º da Lei n.º 4/2004, de 15 de janeiro, e das alíneas </a:t>
            </a:r>
            <a:r>
              <a:rPr lang="pt-PT" sz="2000" i="1">
                <a:solidFill>
                  <a:schemeClr val="dk1"/>
                </a:solidFill>
              </a:rPr>
              <a:t>d</a:t>
            </a:r>
            <a:r>
              <a:rPr lang="pt-PT" sz="2000">
                <a:solidFill>
                  <a:schemeClr val="dk1"/>
                </a:solidFill>
              </a:rPr>
              <a:t>) e </a:t>
            </a:r>
            <a:r>
              <a:rPr lang="pt-PT" sz="2000" i="1">
                <a:solidFill>
                  <a:schemeClr val="dk1"/>
                </a:solidFill>
              </a:rPr>
              <a:t>g</a:t>
            </a:r>
            <a:r>
              <a:rPr lang="pt-PT" sz="2000">
                <a:solidFill>
                  <a:schemeClr val="dk1"/>
                </a:solidFill>
              </a:rPr>
              <a:t>) do artigo 199.º da Constituição,o Conselho de Ministros resolve: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PT" sz="2000">
                <a:solidFill>
                  <a:schemeClr val="dk1"/>
                </a:solidFill>
              </a:rPr>
              <a:t>1 — Criar o Programa Nacional de Promoção do Sucesso Escolar, doravante designado por Programa, com a finalidade de promover um ensino de qualidade para todos, combater o insucesso escolar, num quadro de valorização da igualdade de oportunidades e do aumento da eficiência e qualidade da escola pública.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043675" y="1163725"/>
            <a:ext cx="8136600" cy="47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>
                <a:solidFill>
                  <a:schemeClr val="dk1"/>
                </a:solidFill>
              </a:rPr>
              <a:t>2 — Aprovar os seguintes princípios para o Programa: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i="1">
                <a:solidFill>
                  <a:schemeClr val="dk1"/>
                </a:solidFill>
              </a:rPr>
              <a:t>a</a:t>
            </a:r>
            <a:r>
              <a:rPr lang="pt-PT" sz="2000">
                <a:solidFill>
                  <a:schemeClr val="dk1"/>
                </a:solidFill>
              </a:rPr>
              <a:t>) A criação de um vasto compromisso social sobre o desígnio natural do processo de escolarização, da função social da escola e do estabelecimento do sucesso como meta a atingir, através de um debate público alargado sobre o papel da escola na capacitação dos indivíduos</a:t>
            </a:r>
            <a:r>
              <a:rPr lang="pt-PT" sz="1100">
                <a:solidFill>
                  <a:schemeClr val="dk1"/>
                </a:solidFill>
              </a:rPr>
              <a:t>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043675" y="1027100"/>
            <a:ext cx="8136600" cy="23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i="1">
                <a:solidFill>
                  <a:schemeClr val="dk1"/>
                </a:solidFill>
              </a:rPr>
              <a:t>d</a:t>
            </a:r>
            <a:r>
              <a:rPr lang="pt-PT" sz="2000">
                <a:solidFill>
                  <a:schemeClr val="dk1"/>
                </a:solidFill>
              </a:rPr>
              <a:t>) A promoção de práticas que permitam antecipar e prevenir o insucesso, através de uma aposta na intervenção precoce, em detrimento de um enfoque em estratégias remediativas;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043675" y="2731975"/>
            <a:ext cx="7979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i="1">
                <a:solidFill>
                  <a:schemeClr val="dk1"/>
                </a:solidFill>
              </a:rPr>
              <a:t>e</a:t>
            </a:r>
            <a:r>
              <a:rPr lang="pt-PT" sz="2000">
                <a:solidFill>
                  <a:schemeClr val="dk1"/>
                </a:solidFill>
              </a:rPr>
              <a:t>) A dinamização de um programa de formação contínua, que capacite as escolas para a reflexão sobre práticas locais e para o desenvolvimento de estratégias inovadoras e indutoras de mudança;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043675" y="1137725"/>
            <a:ext cx="8136600" cy="482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i="1">
                <a:solidFill>
                  <a:schemeClr val="dk1"/>
                </a:solidFill>
              </a:rPr>
              <a:t>g</a:t>
            </a:r>
            <a:r>
              <a:rPr lang="pt-PT" sz="2000">
                <a:solidFill>
                  <a:schemeClr val="dk1"/>
                </a:solidFill>
              </a:rPr>
              <a:t>) A produção de conhecimento científico sobre o sucesso escolar, suas condicionantes, fatores preditores, estratégias de prevenção, estratégias de remediação de insucesso, práticas letivas, monitorização de estratégias e medidas de avaliação do sucesso em educação.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DE7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914400" y="116631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PT" sz="3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Promoção do Sucesso Educativo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3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043684" y="6381325"/>
            <a:ext cx="813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PT" sz="2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Junho de 2016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007425" y="1106125"/>
            <a:ext cx="8136600" cy="6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 sz="2000"/>
              <a:t>Diagnóstico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105425" y="1565425"/>
            <a:ext cx="8038500" cy="481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pt-PT" sz="2000"/>
              <a:t>Dificuldades: 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Aprendizagem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Expressão escrita 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Expressão oral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Interpretação</a:t>
            </a:r>
          </a:p>
          <a:p>
            <a:pPr marL="1371600" lvl="2" indent="-355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pt-PT" sz="2000"/>
              <a:t>Saber ouvir</a:t>
            </a:r>
          </a:p>
          <a:p>
            <a:pPr marL="91440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1048</Words>
  <Application>Microsoft Office PowerPoint</Application>
  <PresentationFormat>Apresentação no Ecrã (4:3)</PresentationFormat>
  <Paragraphs>163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  <vt:lpstr>Promoção do Sucesso Educativo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Martinho</dc:creator>
  <cp:lastModifiedBy>Luísa Seixo</cp:lastModifiedBy>
  <cp:revision>12</cp:revision>
  <dcterms:modified xsi:type="dcterms:W3CDTF">2016-06-20T16:00:11Z</dcterms:modified>
</cp:coreProperties>
</file>