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56" r:id="rId2"/>
    <p:sldId id="431" r:id="rId3"/>
    <p:sldId id="420" r:id="rId4"/>
    <p:sldId id="375" r:id="rId5"/>
    <p:sldId id="290" r:id="rId6"/>
    <p:sldId id="350" r:id="rId7"/>
    <p:sldId id="439" r:id="rId8"/>
    <p:sldId id="352" r:id="rId9"/>
    <p:sldId id="413" r:id="rId10"/>
    <p:sldId id="353" r:id="rId11"/>
    <p:sldId id="411" r:id="rId12"/>
    <p:sldId id="377" r:id="rId13"/>
    <p:sldId id="432" r:id="rId14"/>
    <p:sldId id="433" r:id="rId15"/>
    <p:sldId id="426" r:id="rId16"/>
    <p:sldId id="427" r:id="rId17"/>
    <p:sldId id="436" r:id="rId18"/>
    <p:sldId id="428" r:id="rId19"/>
    <p:sldId id="438" r:id="rId20"/>
    <p:sldId id="437" r:id="rId21"/>
    <p:sldId id="435" r:id="rId22"/>
    <p:sldId id="44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860000"/>
    <a:srgbClr val="339933"/>
    <a:srgbClr val="A4325B"/>
    <a:srgbClr val="D983A2"/>
    <a:srgbClr val="68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Estilo Médio 1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Estilo Médio 1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édio 1 - Destaqu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Estilo Escuro 1 - Destaqu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Estilo Médio 3 - Destaqu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Estilo Claro 2 - Destaqu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Estilo Médio 3 - Destaqu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édio 1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Estilo Claro 2 - Destaqu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Estilo com Tema 1 - Destaqu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Destaqu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6845" autoAdjust="0"/>
  </p:normalViewPr>
  <p:slideViewPr>
    <p:cSldViewPr>
      <p:cViewPr>
        <p:scale>
          <a:sx n="100" d="100"/>
          <a:sy n="100" d="100"/>
        </p:scale>
        <p:origin x="-29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48"/>
    </p:cViewPr>
  </p:sorterViewPr>
  <p:notesViewPr>
    <p:cSldViewPr>
      <p:cViewPr varScale="1">
        <p:scale>
          <a:sx n="38" d="100"/>
          <a:sy n="38" d="100"/>
        </p:scale>
        <p:origin x="-145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47A16-1506-4BCC-9DE0-FC92B6A105B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21551A1-C368-49F5-BEA7-F2EE269813B2}">
      <dgm:prSet phldrT="[Texto]" custT="1"/>
      <dgm:spPr/>
      <dgm:t>
        <a:bodyPr/>
        <a:lstStyle/>
        <a:p>
          <a:r>
            <a:rPr lang="pt-PT" sz="3200" b="1" dirty="0" smtClean="0">
              <a:solidFill>
                <a:schemeClr val="accent2">
                  <a:lumMod val="50000"/>
                </a:schemeClr>
              </a:solidFill>
            </a:rPr>
            <a:t>3 Cursos Científico-Humanísticos</a:t>
          </a:r>
          <a:endParaRPr lang="pt-PT" sz="3200" b="1" dirty="0">
            <a:solidFill>
              <a:schemeClr val="accent2">
                <a:lumMod val="50000"/>
              </a:schemeClr>
            </a:solidFill>
          </a:endParaRPr>
        </a:p>
      </dgm:t>
    </dgm:pt>
    <dgm:pt modelId="{1CEC84A5-3B47-47FF-9977-E3C9F4E2FE68}" type="parTrans" cxnId="{8C424DF7-F771-489C-A5F0-C81977E45DCC}">
      <dgm:prSet/>
      <dgm:spPr/>
      <dgm:t>
        <a:bodyPr/>
        <a:lstStyle/>
        <a:p>
          <a:endParaRPr lang="pt-PT"/>
        </a:p>
      </dgm:t>
    </dgm:pt>
    <dgm:pt modelId="{D640FC2E-E85A-4513-B760-64F075BD7DDD}" type="sibTrans" cxnId="{8C424DF7-F771-489C-A5F0-C81977E45DCC}">
      <dgm:prSet/>
      <dgm:spPr/>
      <dgm:t>
        <a:bodyPr/>
        <a:lstStyle/>
        <a:p>
          <a:endParaRPr lang="pt-PT"/>
        </a:p>
      </dgm:t>
    </dgm:pt>
    <dgm:pt modelId="{887D404C-1DEC-4096-8D65-8C018A00630B}">
      <dgm:prSet phldrT="[Texto]" custT="1"/>
      <dgm:spPr/>
      <dgm:t>
        <a:bodyPr/>
        <a:lstStyle/>
        <a:p>
          <a:pPr algn="l"/>
          <a:r>
            <a:rPr lang="pt-PT" sz="3200" b="1" dirty="0" smtClean="0">
              <a:solidFill>
                <a:schemeClr val="accent2">
                  <a:lumMod val="50000"/>
                </a:schemeClr>
              </a:solidFill>
            </a:rPr>
            <a:t>2 Cursos Profissionais</a:t>
          </a:r>
        </a:p>
        <a:p>
          <a:pPr algn="l"/>
          <a:r>
            <a:rPr lang="pt-PT" sz="3200" b="1" dirty="0" smtClean="0">
              <a:solidFill>
                <a:schemeClr val="accent2">
                  <a:lumMod val="50000"/>
                </a:schemeClr>
              </a:solidFill>
            </a:rPr>
            <a:t>1 Curso Vocacional Dual</a:t>
          </a:r>
        </a:p>
      </dgm:t>
    </dgm:pt>
    <dgm:pt modelId="{D9FBAEB5-B068-44A1-9A28-094114DB9948}" type="parTrans" cxnId="{CB330093-2F81-45DA-9855-B6C36A22A457}">
      <dgm:prSet/>
      <dgm:spPr/>
      <dgm:t>
        <a:bodyPr/>
        <a:lstStyle/>
        <a:p>
          <a:endParaRPr lang="pt-PT"/>
        </a:p>
      </dgm:t>
    </dgm:pt>
    <dgm:pt modelId="{A23C1464-384B-4A56-B3BD-A38252BCBC20}" type="sibTrans" cxnId="{CB330093-2F81-45DA-9855-B6C36A22A457}">
      <dgm:prSet/>
      <dgm:spPr/>
      <dgm:t>
        <a:bodyPr/>
        <a:lstStyle/>
        <a:p>
          <a:endParaRPr lang="pt-PT"/>
        </a:p>
      </dgm:t>
    </dgm:pt>
    <dgm:pt modelId="{1DCEFA06-FE7E-46AB-8B60-AE225F20D167}" type="pres">
      <dgm:prSet presAssocID="{04847A16-1506-4BCC-9DE0-FC92B6A105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49CD4FB-51A4-425C-94C2-1C0DF732477C}" type="pres">
      <dgm:prSet presAssocID="{221551A1-C368-49F5-BEA7-F2EE269813B2}" presName="parentLin" presStyleCnt="0"/>
      <dgm:spPr/>
    </dgm:pt>
    <dgm:pt modelId="{4F329AEB-5EDF-46B1-AFA0-9C5154510929}" type="pres">
      <dgm:prSet presAssocID="{221551A1-C368-49F5-BEA7-F2EE269813B2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E9471B1F-5F4E-46C6-A1A1-C2B6A6F12066}" type="pres">
      <dgm:prSet presAssocID="{221551A1-C368-49F5-BEA7-F2EE269813B2}" presName="parentText" presStyleLbl="node1" presStyleIdx="0" presStyleCnt="2" custScaleX="115477" custScaleY="54178" custLinFactNeighborX="55424" custLinFactNeighborY="484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66394E6-8845-4EF8-88B3-16DF24AA0A6B}" type="pres">
      <dgm:prSet presAssocID="{221551A1-C368-49F5-BEA7-F2EE269813B2}" presName="negativeSpace" presStyleCnt="0"/>
      <dgm:spPr/>
    </dgm:pt>
    <dgm:pt modelId="{99205A11-443F-4D88-9491-6C0D9E26C8C2}" type="pres">
      <dgm:prSet presAssocID="{221551A1-C368-49F5-BEA7-F2EE269813B2}" presName="childText" presStyleLbl="conFgAcc1" presStyleIdx="0" presStyleCnt="2" custLinFactY="15147" custLinFactNeighborX="122" custLinFactNeighborY="100000">
        <dgm:presLayoutVars>
          <dgm:bulletEnabled val="1"/>
        </dgm:presLayoutVars>
      </dgm:prSet>
      <dgm:spPr/>
    </dgm:pt>
    <dgm:pt modelId="{215A4F52-B13C-46FB-8F38-99297486C479}" type="pres">
      <dgm:prSet presAssocID="{D640FC2E-E85A-4513-B760-64F075BD7DDD}" presName="spaceBetweenRectangles" presStyleCnt="0"/>
      <dgm:spPr/>
    </dgm:pt>
    <dgm:pt modelId="{373A8896-15A4-45F0-AD7D-BEFEDEAD537C}" type="pres">
      <dgm:prSet presAssocID="{887D404C-1DEC-4096-8D65-8C018A00630B}" presName="parentLin" presStyleCnt="0"/>
      <dgm:spPr/>
    </dgm:pt>
    <dgm:pt modelId="{1D7712C9-2D11-46E1-9067-B98222C763F7}" type="pres">
      <dgm:prSet presAssocID="{887D404C-1DEC-4096-8D65-8C018A00630B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69E57DC1-8BFB-4B4B-BDCA-5408E0E47EB2}" type="pres">
      <dgm:prSet presAssocID="{887D404C-1DEC-4096-8D65-8C018A00630B}" presName="parentText" presStyleLbl="node1" presStyleIdx="1" presStyleCnt="2" custScaleX="115025" custScaleY="70638" custLinFactNeighborX="38426" custLinFactNeighborY="3002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ABF43AB-14C9-47E9-9A9B-A79A42148A52}" type="pres">
      <dgm:prSet presAssocID="{887D404C-1DEC-4096-8D65-8C018A00630B}" presName="negativeSpace" presStyleCnt="0"/>
      <dgm:spPr/>
    </dgm:pt>
    <dgm:pt modelId="{91151051-CC37-4BB3-9100-9358242FDFA6}" type="pres">
      <dgm:prSet presAssocID="{887D404C-1DEC-4096-8D65-8C018A00630B}" presName="childText" presStyleLbl="conFgAcc1" presStyleIdx="1" presStyleCnt="2" custLinFactNeighborX="122" custLinFactNeighborY="242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8AFF538-5BB2-4396-8A4C-23ED2026E09C}" type="presOf" srcId="{887D404C-1DEC-4096-8D65-8C018A00630B}" destId="{69E57DC1-8BFB-4B4B-BDCA-5408E0E47EB2}" srcOrd="1" destOrd="0" presId="urn:microsoft.com/office/officeart/2005/8/layout/list1"/>
    <dgm:cxn modelId="{8C424DF7-F771-489C-A5F0-C81977E45DCC}" srcId="{04847A16-1506-4BCC-9DE0-FC92B6A105B2}" destId="{221551A1-C368-49F5-BEA7-F2EE269813B2}" srcOrd="0" destOrd="0" parTransId="{1CEC84A5-3B47-47FF-9977-E3C9F4E2FE68}" sibTransId="{D640FC2E-E85A-4513-B760-64F075BD7DDD}"/>
    <dgm:cxn modelId="{CB330093-2F81-45DA-9855-B6C36A22A457}" srcId="{04847A16-1506-4BCC-9DE0-FC92B6A105B2}" destId="{887D404C-1DEC-4096-8D65-8C018A00630B}" srcOrd="1" destOrd="0" parTransId="{D9FBAEB5-B068-44A1-9A28-094114DB9948}" sibTransId="{A23C1464-384B-4A56-B3BD-A38252BCBC20}"/>
    <dgm:cxn modelId="{5F07F083-9A2A-490D-8459-3432251975FD}" type="presOf" srcId="{04847A16-1506-4BCC-9DE0-FC92B6A105B2}" destId="{1DCEFA06-FE7E-46AB-8B60-AE225F20D167}" srcOrd="0" destOrd="0" presId="urn:microsoft.com/office/officeart/2005/8/layout/list1"/>
    <dgm:cxn modelId="{1CCE1276-8339-45B8-87D4-5747A797B526}" type="presOf" srcId="{887D404C-1DEC-4096-8D65-8C018A00630B}" destId="{1D7712C9-2D11-46E1-9067-B98222C763F7}" srcOrd="0" destOrd="0" presId="urn:microsoft.com/office/officeart/2005/8/layout/list1"/>
    <dgm:cxn modelId="{791E24E5-FC77-48B1-A2D5-DFAFA2A2876F}" type="presOf" srcId="{221551A1-C368-49F5-BEA7-F2EE269813B2}" destId="{4F329AEB-5EDF-46B1-AFA0-9C5154510929}" srcOrd="0" destOrd="0" presId="urn:microsoft.com/office/officeart/2005/8/layout/list1"/>
    <dgm:cxn modelId="{8EC25B98-0C88-4345-9EB5-09E4C9F02C7F}" type="presOf" srcId="{221551A1-C368-49F5-BEA7-F2EE269813B2}" destId="{E9471B1F-5F4E-46C6-A1A1-C2B6A6F12066}" srcOrd="1" destOrd="0" presId="urn:microsoft.com/office/officeart/2005/8/layout/list1"/>
    <dgm:cxn modelId="{6CD843B6-85B1-42F8-90E2-32B7E9C6946E}" type="presParOf" srcId="{1DCEFA06-FE7E-46AB-8B60-AE225F20D167}" destId="{649CD4FB-51A4-425C-94C2-1C0DF732477C}" srcOrd="0" destOrd="0" presId="urn:microsoft.com/office/officeart/2005/8/layout/list1"/>
    <dgm:cxn modelId="{AB9B61F0-6491-4237-B875-D4B30D041EBA}" type="presParOf" srcId="{649CD4FB-51A4-425C-94C2-1C0DF732477C}" destId="{4F329AEB-5EDF-46B1-AFA0-9C5154510929}" srcOrd="0" destOrd="0" presId="urn:microsoft.com/office/officeart/2005/8/layout/list1"/>
    <dgm:cxn modelId="{77605E04-C934-40A5-96E1-04EB3BDB7062}" type="presParOf" srcId="{649CD4FB-51A4-425C-94C2-1C0DF732477C}" destId="{E9471B1F-5F4E-46C6-A1A1-C2B6A6F12066}" srcOrd="1" destOrd="0" presId="urn:microsoft.com/office/officeart/2005/8/layout/list1"/>
    <dgm:cxn modelId="{5A9628F4-A111-4E13-B972-5F4C68BA7D51}" type="presParOf" srcId="{1DCEFA06-FE7E-46AB-8B60-AE225F20D167}" destId="{966394E6-8845-4EF8-88B3-16DF24AA0A6B}" srcOrd="1" destOrd="0" presId="urn:microsoft.com/office/officeart/2005/8/layout/list1"/>
    <dgm:cxn modelId="{DF019F26-005B-48A8-82ED-648F1CBECA4C}" type="presParOf" srcId="{1DCEFA06-FE7E-46AB-8B60-AE225F20D167}" destId="{99205A11-443F-4D88-9491-6C0D9E26C8C2}" srcOrd="2" destOrd="0" presId="urn:microsoft.com/office/officeart/2005/8/layout/list1"/>
    <dgm:cxn modelId="{5BFD0209-23CF-4DFB-8AB0-49E6C2A48D5B}" type="presParOf" srcId="{1DCEFA06-FE7E-46AB-8B60-AE225F20D167}" destId="{215A4F52-B13C-46FB-8F38-99297486C479}" srcOrd="3" destOrd="0" presId="urn:microsoft.com/office/officeart/2005/8/layout/list1"/>
    <dgm:cxn modelId="{6F051F40-C860-4047-95A3-981F356AA904}" type="presParOf" srcId="{1DCEFA06-FE7E-46AB-8B60-AE225F20D167}" destId="{373A8896-15A4-45F0-AD7D-BEFEDEAD537C}" srcOrd="4" destOrd="0" presId="urn:microsoft.com/office/officeart/2005/8/layout/list1"/>
    <dgm:cxn modelId="{8076D716-8E03-4963-902D-09F71B4E2D85}" type="presParOf" srcId="{373A8896-15A4-45F0-AD7D-BEFEDEAD537C}" destId="{1D7712C9-2D11-46E1-9067-B98222C763F7}" srcOrd="0" destOrd="0" presId="urn:microsoft.com/office/officeart/2005/8/layout/list1"/>
    <dgm:cxn modelId="{53DD74C9-1BCA-4A29-82BE-C4F19F66D0DD}" type="presParOf" srcId="{373A8896-15A4-45F0-AD7D-BEFEDEAD537C}" destId="{69E57DC1-8BFB-4B4B-BDCA-5408E0E47EB2}" srcOrd="1" destOrd="0" presId="urn:microsoft.com/office/officeart/2005/8/layout/list1"/>
    <dgm:cxn modelId="{BCAB1DEA-BDB5-4F15-ABA1-0305A9533D75}" type="presParOf" srcId="{1DCEFA06-FE7E-46AB-8B60-AE225F20D167}" destId="{CABF43AB-14C9-47E9-9A9B-A79A42148A52}" srcOrd="5" destOrd="0" presId="urn:microsoft.com/office/officeart/2005/8/layout/list1"/>
    <dgm:cxn modelId="{728B36DB-6D06-4063-8B45-2D346A8C4CC3}" type="presParOf" srcId="{1DCEFA06-FE7E-46AB-8B60-AE225F20D167}" destId="{91151051-CC37-4BB3-9100-9358242FDFA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05A11-443F-4D88-9491-6C0D9E26C8C2}">
      <dsp:nvSpPr>
        <dsp:cNvPr id="0" name=""/>
        <dsp:cNvSpPr/>
      </dsp:nvSpPr>
      <dsp:spPr>
        <a:xfrm>
          <a:off x="0" y="1474078"/>
          <a:ext cx="8472518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71B1F-5F4E-46C6-A1A1-C2B6A6F12066}">
      <dsp:nvSpPr>
        <dsp:cNvPr id="0" name=""/>
        <dsp:cNvSpPr/>
      </dsp:nvSpPr>
      <dsp:spPr>
        <a:xfrm>
          <a:off x="658416" y="1724595"/>
          <a:ext cx="6848666" cy="1039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69" tIns="0" rIns="22416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solidFill>
                <a:schemeClr val="accent2">
                  <a:lumMod val="50000"/>
                </a:schemeClr>
              </a:solidFill>
            </a:rPr>
            <a:t>3 Cursos Científico-Humanísticos</a:t>
          </a:r>
          <a:endParaRPr lang="pt-PT" sz="3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09163" y="1775342"/>
        <a:ext cx="6747172" cy="938073"/>
      </dsp:txXfrm>
    </dsp:sp>
    <dsp:sp modelId="{91151051-CC37-4BB3-9100-9358242FDFA6}">
      <dsp:nvSpPr>
        <dsp:cNvPr id="0" name=""/>
        <dsp:cNvSpPr/>
      </dsp:nvSpPr>
      <dsp:spPr>
        <a:xfrm>
          <a:off x="0" y="3283266"/>
          <a:ext cx="8472518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57DC1-8BFB-4B4B-BDCA-5408E0E47EB2}">
      <dsp:nvSpPr>
        <dsp:cNvPr id="0" name=""/>
        <dsp:cNvSpPr/>
      </dsp:nvSpPr>
      <dsp:spPr>
        <a:xfrm>
          <a:off x="586408" y="3440032"/>
          <a:ext cx="6821859" cy="135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69" tIns="0" rIns="22416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solidFill>
                <a:schemeClr val="accent2">
                  <a:lumMod val="50000"/>
                </a:schemeClr>
              </a:solidFill>
            </a:rPr>
            <a:t>2 Cursos Profissionais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solidFill>
                <a:schemeClr val="accent2">
                  <a:lumMod val="50000"/>
                </a:schemeClr>
              </a:solidFill>
            </a:rPr>
            <a:t>1 Curso Vocacional Dual</a:t>
          </a:r>
        </a:p>
      </dsp:txBody>
      <dsp:txXfrm>
        <a:off x="652573" y="3506197"/>
        <a:ext cx="6689529" cy="1223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DBDF8057-BB69-4375-9F8B-ADDB0F482B1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468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F99A1E-F112-4598-9BC0-047D6ED0C6C8}" type="datetimeFigureOut">
              <a:rPr lang="pt-PT"/>
              <a:pPr>
                <a:defRPr/>
              </a:pPr>
              <a:t>05-06-2014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7D5B3F8-3038-4494-8DBF-DA0B74A7D24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405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99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248636-2938-4C7A-BBB4-50CF5DFD0E6D}" type="slidenum">
              <a:rPr lang="pt-PT" smtClean="0"/>
              <a:pPr/>
              <a:t>2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5" name="Picture 3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Faça clique para editar o estilo do título do modelo global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D67816E-BC3B-4ACC-894C-CE4043953DC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3887A-C028-46CF-9EF6-46540F032ED7}" type="slidenum">
              <a:rPr lang="pt-PT"/>
              <a:pPr>
                <a:defRPr/>
              </a:pPr>
              <a:t>‹nº›</a:t>
            </a:fld>
            <a:endParaRPr lang="pt-PT" sz="1400"/>
          </a:p>
        </p:txBody>
      </p:sp>
    </p:spTree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8A5F2-E865-4D44-8150-D400F0178741}" type="slidenum">
              <a:rPr lang="pt-PT"/>
              <a:pPr>
                <a:defRPr/>
              </a:pPr>
              <a:t>‹nº›</a:t>
            </a:fld>
            <a:endParaRPr lang="pt-PT" sz="1400"/>
          </a:p>
        </p:txBody>
      </p:sp>
    </p:spTree>
  </p:cSld>
  <p:clrMapOvr>
    <a:masterClrMapping/>
  </p:clrMapOvr>
  <p:transition spd="med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SmartArt 2"/>
          <p:cNvSpPr>
            <a:spLocks noGrp="1"/>
          </p:cNvSpPr>
          <p:nvPr>
            <p:ph type="dgm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C6D2B-2DC5-453E-8BE8-94E83CA1D209}" type="slidenum">
              <a:rPr lang="pt-PT"/>
              <a:pPr>
                <a:defRPr/>
              </a:pPr>
              <a:t>‹nº›</a:t>
            </a:fld>
            <a:endParaRPr lang="pt-PT" sz="1400"/>
          </a:p>
        </p:txBody>
      </p:sp>
    </p:spTree>
  </p:cSld>
  <p:clrMapOvr>
    <a:masterClrMapping/>
  </p:clrMapOvr>
  <p:transition spd="med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1323F-9EFE-4B05-B990-9A37B0BE8E3F}" type="slidenum">
              <a:rPr lang="pt-PT"/>
              <a:pPr>
                <a:defRPr/>
              </a:pPr>
              <a:t>‹nº›</a:t>
            </a:fld>
            <a:endParaRPr lang="pt-PT" sz="1400"/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94AF8-EA22-4FF6-8DAE-81BB90F55BB3}" type="slidenum">
              <a:rPr lang="pt-PT"/>
              <a:pPr>
                <a:defRPr/>
              </a:pPr>
              <a:t>‹nº›</a:t>
            </a:fld>
            <a:endParaRPr lang="pt-PT" sz="1400"/>
          </a:p>
        </p:txBody>
      </p:sp>
    </p:spTree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D5C45-01EB-4377-856C-89CB735D4195}" type="slidenum">
              <a:rPr lang="pt-PT"/>
              <a:pPr>
                <a:defRPr/>
              </a:pPr>
              <a:t>‹nº›</a:t>
            </a:fld>
            <a:endParaRPr lang="pt-PT" sz="1400"/>
          </a:p>
        </p:txBody>
      </p:sp>
    </p:spTree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3617-F1C8-4039-A84D-BF34032BA5B9}" type="slidenum">
              <a:rPr lang="pt-PT"/>
              <a:pPr>
                <a:defRPr/>
              </a:pPr>
              <a:t>‹nº›</a:t>
            </a:fld>
            <a:endParaRPr lang="pt-PT" sz="1400"/>
          </a:p>
        </p:txBody>
      </p:sp>
    </p:spTree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304E0-ECC4-42EF-8520-52F1BA203677}" type="slidenum">
              <a:rPr lang="pt-PT"/>
              <a:pPr>
                <a:defRPr/>
              </a:pPr>
              <a:t>‹nº›</a:t>
            </a:fld>
            <a:endParaRPr lang="pt-PT" sz="1400"/>
          </a:p>
        </p:txBody>
      </p:sp>
    </p:spTree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93C1-D7F2-4780-B626-7B03978836C4}" type="slidenum">
              <a:rPr lang="pt-PT"/>
              <a:pPr>
                <a:defRPr/>
              </a:pPr>
              <a:t>‹nº›</a:t>
            </a:fld>
            <a:endParaRPr lang="pt-PT" sz="1400"/>
          </a:p>
        </p:txBody>
      </p:sp>
    </p:spTree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8AAE-A365-4ED4-894B-5B1DFF9569CC}" type="slidenum">
              <a:rPr lang="pt-PT"/>
              <a:pPr>
                <a:defRPr/>
              </a:pPr>
              <a:t>‹nº›</a:t>
            </a:fld>
            <a:endParaRPr lang="pt-PT" sz="1400"/>
          </a:p>
        </p:txBody>
      </p:sp>
    </p:spTree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9F7AE-093D-4CDA-A0CA-7A980989880C}" type="slidenum">
              <a:rPr lang="pt-PT"/>
              <a:pPr>
                <a:defRPr/>
              </a:pPr>
              <a:t>‹nº›</a:t>
            </a:fld>
            <a:endParaRPr lang="pt-PT" sz="1400"/>
          </a:p>
        </p:txBody>
      </p:sp>
    </p:spTree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334D1-A2D1-479E-851F-C54ED6919E03}" type="slidenum">
              <a:rPr lang="pt-PT"/>
              <a:pPr>
                <a:defRPr/>
              </a:pPr>
              <a:t>‹nº›</a:t>
            </a:fld>
            <a:endParaRPr lang="pt-PT" sz="1400"/>
          </a:p>
        </p:txBody>
      </p:sp>
    </p:spTree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 estilo do título do modelo global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pic>
        <p:nvPicPr>
          <p:cNvPr id="1033" name="Picture 9" descr="anabnr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F0A10B-DBF3-47C1-BDA8-984A010491A4}" type="slidenum">
              <a:rPr lang="pt-PT"/>
              <a:pPr>
                <a:defRPr/>
              </a:pPr>
              <a:t>‹nº›</a:t>
            </a:fld>
            <a:endParaRPr lang="pt-PT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</p:sldLayoutIdLst>
  <p:transition spd="med">
    <p:cover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0767"/>
            <a:ext cx="7772400" cy="2880321"/>
          </a:xfrm>
        </p:spPr>
        <p:txBody>
          <a:bodyPr/>
          <a:lstStyle/>
          <a:p>
            <a:pPr algn="r" eaLnBrk="1" hangingPunct="1"/>
            <a:r>
              <a:rPr lang="pt-PT" sz="2400" b="1" dirty="0" smtClean="0">
                <a:latin typeface="Arial" charset="0"/>
              </a:rPr>
              <a:t/>
            </a:r>
            <a:br>
              <a:rPr lang="pt-PT" sz="2400" b="1" dirty="0" smtClean="0">
                <a:latin typeface="Arial" charset="0"/>
              </a:rPr>
            </a:br>
            <a:r>
              <a:rPr lang="pt-PT" sz="2400" b="1" dirty="0" smtClean="0">
                <a:latin typeface="Arial" charset="0"/>
              </a:rPr>
              <a:t/>
            </a:r>
            <a:br>
              <a:rPr lang="pt-PT" sz="2400" b="1" dirty="0" smtClean="0">
                <a:latin typeface="Arial" charset="0"/>
              </a:rPr>
            </a:br>
            <a:r>
              <a:rPr lang="pt-PT" sz="2400" b="1" dirty="0" smtClean="0">
                <a:latin typeface="Arial" charset="0"/>
              </a:rPr>
              <a:t/>
            </a:r>
            <a:br>
              <a:rPr lang="pt-PT" sz="2400" b="1" dirty="0" smtClean="0">
                <a:latin typeface="Arial" charset="0"/>
              </a:rPr>
            </a:br>
            <a:r>
              <a:rPr lang="pt-PT" sz="4000" b="1" dirty="0">
                <a:solidFill>
                  <a:srgbClr val="336600"/>
                </a:solidFill>
                <a:latin typeface="Arial" charset="0"/>
              </a:rPr>
              <a:t>9º ANO, ...  </a:t>
            </a:r>
            <a:r>
              <a:rPr lang="pt-PT" sz="4000" b="1" dirty="0" smtClean="0">
                <a:solidFill>
                  <a:srgbClr val="336600"/>
                </a:solidFill>
                <a:latin typeface="Arial" charset="0"/>
              </a:rPr>
              <a:t/>
            </a:r>
            <a:br>
              <a:rPr lang="pt-PT" sz="4000" b="1" dirty="0" smtClean="0">
                <a:solidFill>
                  <a:srgbClr val="336600"/>
                </a:solidFill>
                <a:latin typeface="Arial" charset="0"/>
              </a:rPr>
            </a:br>
            <a:r>
              <a:rPr lang="pt-PT" sz="4000" b="1" dirty="0" smtClean="0">
                <a:solidFill>
                  <a:srgbClr val="336600"/>
                </a:solidFill>
                <a:latin typeface="Arial" charset="0"/>
              </a:rPr>
              <a:t>E </a:t>
            </a:r>
            <a:r>
              <a:rPr lang="pt-PT" sz="4000" b="1" dirty="0">
                <a:solidFill>
                  <a:srgbClr val="336600"/>
                </a:solidFill>
                <a:latin typeface="Arial" charset="0"/>
              </a:rPr>
              <a:t>AGORA?!</a:t>
            </a:r>
            <a:r>
              <a:rPr lang="pt-PT" sz="3200" b="1" dirty="0">
                <a:solidFill>
                  <a:srgbClr val="336600"/>
                </a:solidFill>
                <a:latin typeface="Arial" charset="0"/>
              </a:rPr>
              <a:t/>
            </a:r>
            <a:br>
              <a:rPr lang="pt-PT" sz="3200" b="1" dirty="0">
                <a:solidFill>
                  <a:srgbClr val="336600"/>
                </a:solidFill>
                <a:latin typeface="Arial" charset="0"/>
              </a:rPr>
            </a:br>
            <a:r>
              <a:rPr lang="pt-PT" b="1" dirty="0" smtClean="0">
                <a:latin typeface="Arial" charset="0"/>
              </a:rPr>
              <a:t/>
            </a:r>
            <a:br>
              <a:rPr lang="pt-PT" b="1" dirty="0" smtClean="0">
                <a:latin typeface="Arial" charset="0"/>
              </a:rPr>
            </a:br>
            <a:r>
              <a:rPr lang="pt-PT" b="1" dirty="0" smtClean="0">
                <a:latin typeface="Arial" charset="0"/>
              </a:rPr>
              <a:t>				</a:t>
            </a:r>
            <a:endParaRPr lang="pt-PT" sz="4000" b="1" dirty="0" smtClean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7448550" cy="2490788"/>
          </a:xfrm>
        </p:spPr>
        <p:txBody>
          <a:bodyPr/>
          <a:lstStyle/>
          <a:p>
            <a:pPr eaLnBrk="1" hangingPunct="1"/>
            <a:endParaRPr lang="pt-PT" b="1" dirty="0" smtClean="0">
              <a:latin typeface="Arial" charset="0"/>
            </a:endParaRPr>
          </a:p>
          <a:p>
            <a:pPr eaLnBrk="1" hangingPunct="1"/>
            <a:r>
              <a:rPr lang="pt-PT" b="1" dirty="0" smtClean="0">
                <a:solidFill>
                  <a:srgbClr val="336600"/>
                </a:solidFill>
                <a:latin typeface="Arial" charset="0"/>
              </a:rPr>
              <a:t>			</a:t>
            </a:r>
            <a:r>
              <a:rPr lang="pt-PT" b="1" dirty="0" smtClean="0">
                <a:solidFill>
                  <a:srgbClr val="336600"/>
                </a:solidFill>
                <a:latin typeface="Arial" charset="0"/>
              </a:rPr>
              <a:t>2014/2015 em </a:t>
            </a:r>
            <a:r>
              <a:rPr lang="pt-PT" b="1" dirty="0" smtClean="0">
                <a:solidFill>
                  <a:srgbClr val="336600"/>
                </a:solidFill>
                <a:latin typeface="Arial" charset="0"/>
              </a:rPr>
              <a:t>Vagos!</a:t>
            </a:r>
          </a:p>
          <a:p>
            <a:pPr eaLnBrk="1" hangingPunct="1"/>
            <a:r>
              <a:rPr lang="pt-PT" b="1" dirty="0" smtClean="0">
                <a:solidFill>
                  <a:srgbClr val="336600"/>
                </a:solidFill>
                <a:latin typeface="Arial" charset="0"/>
              </a:rPr>
              <a:t>						</a:t>
            </a:r>
            <a:r>
              <a:rPr lang="pt-PT" sz="1600" b="1" dirty="0" smtClean="0">
                <a:solidFill>
                  <a:srgbClr val="336600"/>
                </a:solidFill>
                <a:latin typeface="Arial" charset="0"/>
              </a:rPr>
              <a:t>SPO </a:t>
            </a:r>
            <a:r>
              <a:rPr lang="pt-PT" sz="1600" b="1" dirty="0" err="1" smtClean="0">
                <a:solidFill>
                  <a:srgbClr val="336600"/>
                </a:solidFill>
                <a:latin typeface="Arial" charset="0"/>
              </a:rPr>
              <a:t>AEVagos</a:t>
            </a:r>
            <a:endParaRPr lang="pt-PT" b="1" dirty="0" smtClean="0">
              <a:solidFill>
                <a:srgbClr val="336600"/>
              </a:solidFill>
              <a:latin typeface="Arial" charset="0"/>
            </a:endParaRPr>
          </a:p>
        </p:txBody>
      </p:sp>
      <p:pic>
        <p:nvPicPr>
          <p:cNvPr id="5122" name="Picture 2" descr="\\ns20\rdocs$\docentes\dc086\Documentos\CABEÇALHOS\Escola Logoti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300984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ns20\rdocs$\docentes\dc086\Documentos\As minhas imagens\outras\esv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324036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75"/>
          </a:xfrm>
        </p:spPr>
        <p:txBody>
          <a:bodyPr/>
          <a:lstStyle/>
          <a:p>
            <a:pPr algn="ctr"/>
            <a:r>
              <a:rPr lang="pt-PT" sz="3600" b="1" smtClean="0"/>
              <a:t>Curso de Línguas e Humanidades</a:t>
            </a: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</p:nvPr>
        </p:nvGraphicFramePr>
        <p:xfrm>
          <a:off x="457200" y="785813"/>
          <a:ext cx="8472489" cy="555740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81311"/>
                <a:gridCol w="3913609"/>
                <a:gridCol w="924092"/>
                <a:gridCol w="719118"/>
                <a:gridCol w="784492"/>
                <a:gridCol w="849867"/>
              </a:tblGrid>
              <a:tr h="370800"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Componente</a:t>
                      </a:r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Disciplina</a:t>
                      </a:r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Exames nacionais</a:t>
                      </a:r>
                      <a:endParaRPr lang="pt-PT" sz="1100" dirty="0"/>
                    </a:p>
                  </a:txBody>
                  <a:tcPr marT="45715" marB="45715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10º</a:t>
                      </a:r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11º</a:t>
                      </a:r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12º</a:t>
                      </a:r>
                      <a:endParaRPr lang="pt-PT" sz="1100" dirty="0"/>
                    </a:p>
                  </a:txBody>
                  <a:tcPr marT="45715" marB="45715"/>
                </a:tc>
              </a:tr>
              <a:tr h="761918"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Geral</a:t>
                      </a:r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Português</a:t>
                      </a:r>
                    </a:p>
                    <a:p>
                      <a:r>
                        <a:rPr lang="pt-PT" sz="1100" dirty="0" smtClean="0"/>
                        <a:t>Língua Estrangeira I, II ou III</a:t>
                      </a:r>
                    </a:p>
                    <a:p>
                      <a:r>
                        <a:rPr lang="pt-PT" sz="1100" dirty="0" smtClean="0"/>
                        <a:t>Filosofia</a:t>
                      </a:r>
                    </a:p>
                    <a:p>
                      <a:r>
                        <a:rPr lang="pt-PT" sz="1100" dirty="0" smtClean="0"/>
                        <a:t>Educação Física</a:t>
                      </a:r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No 12º ano</a:t>
                      </a:r>
                      <a:endParaRPr lang="pt-PT" sz="1100" dirty="0"/>
                    </a:p>
                  </a:txBody>
                  <a:tcPr marL="91439" marR="91439" marT="45721" marB="45721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4x45min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4x45min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5x45min</a:t>
                      </a:r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</a:tr>
              <a:tr h="370800">
                <a:tc rowSpan="4">
                  <a:txBody>
                    <a:bodyPr/>
                    <a:lstStyle/>
                    <a:p>
                      <a:r>
                        <a:rPr lang="pt-PT" sz="1100" dirty="0" smtClean="0"/>
                        <a:t>Especifica</a:t>
                      </a:r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pt-PT" sz="1100" baseline="0" dirty="0" smtClean="0"/>
                        <a:t>História </a:t>
                      </a:r>
                      <a:r>
                        <a:rPr lang="pt-PT" sz="1100" dirty="0" smtClean="0"/>
                        <a:t>A</a:t>
                      </a:r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No 12º ano</a:t>
                      </a:r>
                      <a:endParaRPr lang="pt-PT" sz="1100" dirty="0"/>
                    </a:p>
                  </a:txBody>
                  <a:tcPr marT="45715" marB="45715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6</a:t>
                      </a:r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6</a:t>
                      </a:r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6</a:t>
                      </a:r>
                      <a:endParaRPr lang="pt-PT" sz="1100" dirty="0"/>
                    </a:p>
                  </a:txBody>
                  <a:tcPr marT="45715" marB="45715"/>
                </a:tc>
              </a:tr>
              <a:tr h="929540"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Geografia A</a:t>
                      </a:r>
                    </a:p>
                    <a:p>
                      <a:r>
                        <a:rPr lang="pt-PT" sz="1100" dirty="0" smtClean="0"/>
                        <a:t>Latim A                                                    </a:t>
                      </a:r>
                      <a:r>
                        <a:rPr lang="pt-PT" sz="800" dirty="0" smtClean="0"/>
                        <a:t>( escolher duas )</a:t>
                      </a:r>
                    </a:p>
                    <a:p>
                      <a:r>
                        <a:rPr lang="pt-PT" sz="1100" dirty="0" smtClean="0"/>
                        <a:t>Língua Estrangeira I, II</a:t>
                      </a:r>
                      <a:r>
                        <a:rPr lang="pt-PT" sz="1100" baseline="0" dirty="0" smtClean="0"/>
                        <a:t> ou III</a:t>
                      </a:r>
                    </a:p>
                    <a:p>
                      <a:r>
                        <a:rPr lang="pt-PT" sz="1100" baseline="0" dirty="0" smtClean="0"/>
                        <a:t>Literatura Portuguesa</a:t>
                      </a:r>
                    </a:p>
                    <a:p>
                      <a:r>
                        <a:rPr lang="pt-PT" sz="1100" baseline="0" dirty="0" smtClean="0"/>
                        <a:t>Matemática Aplicada às Ciências Sociais</a:t>
                      </a:r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No 11º ano às duas disciplinas</a:t>
                      </a:r>
                      <a:endParaRPr lang="pt-PT" sz="1100" dirty="0"/>
                    </a:p>
                  </a:txBody>
                  <a:tcPr marT="45715" marB="45715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6</a:t>
                      </a:r>
                    </a:p>
                    <a:p>
                      <a:pPr algn="ctr"/>
                      <a:r>
                        <a:rPr lang="pt-PT" sz="1100" dirty="0" smtClean="0"/>
                        <a:t>6</a:t>
                      </a:r>
                    </a:p>
                    <a:p>
                      <a:pPr algn="ctr"/>
                      <a:r>
                        <a:rPr lang="pt-PT" sz="1100" dirty="0" smtClean="0"/>
                        <a:t>6</a:t>
                      </a:r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6</a:t>
                      </a:r>
                    </a:p>
                    <a:p>
                      <a:pPr algn="ctr"/>
                      <a:r>
                        <a:rPr lang="pt-PT" sz="1100" dirty="0" smtClean="0"/>
                        <a:t>6</a:t>
                      </a:r>
                    </a:p>
                    <a:p>
                      <a:pPr algn="ctr"/>
                      <a:r>
                        <a:rPr lang="pt-PT" sz="1100" dirty="0" smtClean="0"/>
                        <a:t>6</a:t>
                      </a:r>
                    </a:p>
                    <a:p>
                      <a:pPr algn="ctr"/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-</a:t>
                      </a:r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</a:p>
                  </a:txBody>
                  <a:tcPr marT="45715" marB="45715"/>
                </a:tc>
              </a:tr>
              <a:tr h="1264785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Filosofia A</a:t>
                      </a:r>
                    </a:p>
                    <a:p>
                      <a:r>
                        <a:rPr lang="pt-PT" sz="1100" dirty="0" smtClean="0"/>
                        <a:t>Geografia C</a:t>
                      </a:r>
                    </a:p>
                    <a:p>
                      <a:r>
                        <a:rPr lang="pt-PT" sz="1100" dirty="0" smtClean="0"/>
                        <a:t>Latim B                       </a:t>
                      </a:r>
                      <a:r>
                        <a:rPr lang="pt-PT" sz="800" dirty="0" smtClean="0"/>
                        <a:t>(escolher duas ou uma e outra do grupo seguinte)</a:t>
                      </a:r>
                    </a:p>
                    <a:p>
                      <a:r>
                        <a:rPr lang="pt-PT" sz="1100" dirty="0" smtClean="0"/>
                        <a:t>Língua Estrangeira I, II ou III</a:t>
                      </a:r>
                    </a:p>
                    <a:p>
                      <a:r>
                        <a:rPr lang="pt-PT" sz="1100" dirty="0" smtClean="0"/>
                        <a:t>Literaturas de Língua Portuguesa</a:t>
                      </a:r>
                    </a:p>
                    <a:p>
                      <a:r>
                        <a:rPr lang="pt-PT" sz="1100" dirty="0" smtClean="0"/>
                        <a:t>Psicologia</a:t>
                      </a:r>
                      <a:r>
                        <a:rPr lang="pt-PT" sz="1100" baseline="0" dirty="0" smtClean="0"/>
                        <a:t> B</a:t>
                      </a:r>
                    </a:p>
                    <a:p>
                      <a:r>
                        <a:rPr lang="pt-PT" sz="1100" baseline="0" dirty="0" smtClean="0"/>
                        <a:t>Sociologia</a:t>
                      </a:r>
                      <a:endParaRPr lang="pt-PT" sz="1100" dirty="0"/>
                    </a:p>
                  </a:txBody>
                  <a:tcPr marT="45715" marB="45715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/>
                    </a:p>
                  </a:txBody>
                  <a:tcPr marT="45715" marB="45715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  <a:endParaRPr lang="pt-PT" sz="1100" dirty="0"/>
                    </a:p>
                  </a:txBody>
                  <a:tcPr marT="45715" marB="45715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  <a:endParaRPr lang="pt-PT" sz="1100" dirty="0"/>
                    </a:p>
                  </a:txBody>
                  <a:tcPr marT="45715" marB="45715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</a:p>
                  </a:txBody>
                  <a:tcPr marT="45715" marB="45715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432407"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      Antropologia</a:t>
                      </a:r>
                    </a:p>
                    <a:p>
                      <a:r>
                        <a:rPr lang="pt-PT" sz="1100" dirty="0" smtClean="0"/>
                        <a:t>      Aplicações Informáticas B</a:t>
                      </a:r>
                    </a:p>
                    <a:p>
                      <a:r>
                        <a:rPr lang="pt-PT" sz="1100" dirty="0" smtClean="0"/>
                        <a:t>      Ciência Politica</a:t>
                      </a:r>
                    </a:p>
                    <a:p>
                      <a:r>
                        <a:rPr lang="pt-PT" sz="1100" dirty="0" smtClean="0"/>
                        <a:t>      Clássicos da Literatura</a:t>
                      </a:r>
                    </a:p>
                    <a:p>
                      <a:r>
                        <a:rPr lang="pt-PT" sz="1100" dirty="0" smtClean="0"/>
                        <a:t>      Direito</a:t>
                      </a:r>
                    </a:p>
                    <a:p>
                      <a:r>
                        <a:rPr lang="pt-PT" sz="1100" dirty="0" smtClean="0"/>
                        <a:t>      Economia C</a:t>
                      </a:r>
                    </a:p>
                    <a:p>
                      <a:r>
                        <a:rPr lang="pt-PT" sz="1100" dirty="0" smtClean="0"/>
                        <a:t>      Grego</a:t>
                      </a:r>
                    </a:p>
                    <a:p>
                      <a:endParaRPr lang="pt-PT" sz="1100" dirty="0"/>
                    </a:p>
                  </a:txBody>
                  <a:tcPr marT="45715" marB="45715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/>
                    </a:p>
                  </a:txBody>
                  <a:tcPr marT="45715" marB="45715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  <a:endParaRPr lang="pt-PT" sz="1100" dirty="0"/>
                    </a:p>
                  </a:txBody>
                  <a:tcPr marT="45715" marB="45715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  <a:endParaRPr lang="pt-PT" sz="1100" dirty="0"/>
                    </a:p>
                  </a:txBody>
                  <a:tcPr marT="45715" marB="45715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</a:p>
                  </a:txBody>
                  <a:tcPr marT="45715" marB="45715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Educação Moral e</a:t>
                      </a:r>
                      <a:r>
                        <a:rPr lang="pt-PT" sz="1100" baseline="0" dirty="0" smtClean="0"/>
                        <a:t> Religiosa ( facultativa)</a:t>
                      </a:r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2</a:t>
                      </a:r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2</a:t>
                      </a:r>
                      <a:endParaRPr lang="pt-PT" sz="11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2</a:t>
                      </a:r>
                      <a:endParaRPr lang="pt-PT" sz="1100" dirty="0"/>
                    </a:p>
                  </a:txBody>
                  <a:tcPr marT="45715" marB="45715"/>
                </a:tc>
              </a:tr>
            </a:tbl>
          </a:graphicData>
        </a:graphic>
      </p:graphicFrame>
      <p:pic>
        <p:nvPicPr>
          <p:cNvPr id="10292" name="Picture 52" descr="\\ns20\rdocs$\docentes\dc086\Documentos\As minhas imagens\humanidad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581525"/>
            <a:ext cx="13668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764704"/>
            <a:ext cx="8299648" cy="5451946"/>
          </a:xfrm>
        </p:spPr>
        <p:txBody>
          <a:bodyPr numCol="2"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pt-PT" sz="2000" dirty="0" smtClean="0"/>
              <a:t>Animação </a:t>
            </a:r>
            <a:r>
              <a:rPr lang="pt-PT" sz="2000" dirty="0" err="1" smtClean="0"/>
              <a:t>Sóciocultural</a:t>
            </a:r>
            <a:endParaRPr lang="pt-PT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Animação Turística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Antropologia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Arqueologia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Ciência Politica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Comunicação Organizacional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Comunicação Social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Criminologia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Direito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Ecoturismo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Educação Social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Estudos Portugueses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Filosofia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Geografia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Gestão do Lazer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Informação Turística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História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Jornalismo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Literatura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Línguas Estrangeiras Aplicadas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Línguas e Relações Empresariais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Línguas e Estudos Editoriais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Política Social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Psicologia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Relações Internacionais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Relações Públicas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Secretariado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Sociologia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Solicitadoria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Técnico Superior de Justiça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Tradução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PT" sz="2000" dirty="0" smtClean="0"/>
              <a:t>Turismo</a:t>
            </a:r>
          </a:p>
          <a:p>
            <a:endParaRPr lang="pt-PT" dirty="0"/>
          </a:p>
        </p:txBody>
      </p:sp>
      <p:pic>
        <p:nvPicPr>
          <p:cNvPr id="4" name="Picture 52" descr="\\ns20\rdocs$\docentes\dc086\Documentos\As minhas imagens\humanidad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68960"/>
            <a:ext cx="13668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\\ns20\rdocs$\docentes\dc086\Documentos\As minhas imagens\histo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157192"/>
            <a:ext cx="2466975" cy="1559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362950" cy="6480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PT" b="1" dirty="0" smtClean="0">
                <a:solidFill>
                  <a:srgbClr val="368E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 Profissionais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Marcador de Posição de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t-PT" smtClean="0"/>
          </a:p>
        </p:txBody>
      </p:sp>
      <p:graphicFrame>
        <p:nvGraphicFramePr>
          <p:cNvPr id="7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325088"/>
              </p:ext>
            </p:extLst>
          </p:nvPr>
        </p:nvGraphicFramePr>
        <p:xfrm>
          <a:off x="539552" y="764703"/>
          <a:ext cx="8424862" cy="6038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24862"/>
              </a:tblGrid>
              <a:tr h="807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Certificado Qualificação Profissional nível IV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Diploma 12º ano</a:t>
                      </a:r>
                      <a:endParaRPr lang="pt-PT" sz="1800" dirty="0"/>
                    </a:p>
                  </a:txBody>
                  <a:tcPr marL="91439" marR="91439" marT="45717" marB="45717"/>
                </a:tc>
              </a:tr>
              <a:tr h="379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Duração de 3 anos</a:t>
                      </a:r>
                      <a:endParaRPr lang="pt-PT" sz="1800" dirty="0"/>
                    </a:p>
                  </a:txBody>
                  <a:tcPr marL="91439" marR="91439" marT="45717" marB="45717"/>
                </a:tc>
              </a:tr>
              <a:tr h="1082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Não realizam exames nacionais para conclusão do 12ºano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006600"/>
                          </a:solidFill>
                        </a:rPr>
                        <a:t>Para </a:t>
                      </a:r>
                      <a:r>
                        <a:rPr lang="pt-PT" sz="1400" b="1" dirty="0" smtClean="0">
                          <a:solidFill>
                            <a:srgbClr val="006600"/>
                          </a:solidFill>
                        </a:rPr>
                        <a:t>candidatura ao Ensino Superior </a:t>
                      </a:r>
                      <a:r>
                        <a:rPr lang="pt-PT" sz="1400" dirty="0" smtClean="0">
                          <a:solidFill>
                            <a:srgbClr val="006600"/>
                          </a:solidFill>
                        </a:rPr>
                        <a:t>têm que realizar </a:t>
                      </a:r>
                      <a:r>
                        <a:rPr lang="pt-PT" sz="1400" b="1" dirty="0" smtClean="0">
                          <a:solidFill>
                            <a:srgbClr val="006600"/>
                          </a:solidFill>
                        </a:rPr>
                        <a:t>obrigatoriamente</a:t>
                      </a:r>
                      <a:r>
                        <a:rPr lang="pt-PT" sz="1400" dirty="0" smtClean="0">
                          <a:solidFill>
                            <a:srgbClr val="006600"/>
                          </a:solidFill>
                        </a:rPr>
                        <a:t> 3 exames nacionais: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006600"/>
                          </a:solidFill>
                        </a:rPr>
                        <a:t>Português,</a:t>
                      </a:r>
                      <a:r>
                        <a:rPr lang="pt-PT" sz="1400" baseline="0" dirty="0" smtClean="0">
                          <a:solidFill>
                            <a:srgbClr val="006600"/>
                          </a:solidFill>
                        </a:rPr>
                        <a:t> trienal especifica, bienal especifica</a:t>
                      </a:r>
                      <a:endParaRPr lang="pt-PT" sz="1400" dirty="0">
                        <a:solidFill>
                          <a:srgbClr val="006600"/>
                        </a:solidFill>
                      </a:endParaRPr>
                    </a:p>
                  </a:txBody>
                  <a:tcPr marL="91439" marR="91439" marT="45717" marB="45717"/>
                </a:tc>
              </a:tr>
              <a:tr h="3885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u="none" dirty="0" smtClean="0">
                          <a:solidFill>
                            <a:srgbClr val="FF0000"/>
                          </a:solidFill>
                        </a:rPr>
                        <a:t>Estágio</a:t>
                      </a:r>
                      <a:endParaRPr lang="pt-PT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17" marB="45717"/>
                </a:tc>
              </a:tr>
              <a:tr h="13002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800" u="sng" dirty="0" smtClean="0">
                          <a:solidFill>
                            <a:srgbClr val="000099"/>
                          </a:solidFill>
                        </a:rPr>
                        <a:t>Avaliação Modular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pt-PT" sz="1800" dirty="0" smtClean="0"/>
                        <a:t>As aprendizagens são organizadas em </a:t>
                      </a:r>
                      <a:r>
                        <a:rPr lang="pt-PT" sz="1800" u="sng" dirty="0" smtClean="0">
                          <a:solidFill>
                            <a:srgbClr val="000099"/>
                          </a:solidFill>
                        </a:rPr>
                        <a:t>Módulos</a:t>
                      </a:r>
                      <a:r>
                        <a:rPr lang="pt-PT" sz="1800" dirty="0" smtClean="0"/>
                        <a:t> que  permitem uma maior flexibilidade ao longo do percurso escolar.</a:t>
                      </a:r>
                      <a:endParaRPr lang="pt-PT" sz="1800" dirty="0">
                        <a:latin typeface="+mn-lt"/>
                      </a:endParaRPr>
                    </a:p>
                  </a:txBody>
                  <a:tcPr marL="91439" marR="91439" marT="45717" marB="45717"/>
                </a:tc>
              </a:tr>
              <a:tr h="358675">
                <a:tc>
                  <a:txBody>
                    <a:bodyPr/>
                    <a:lstStyle/>
                    <a:p>
                      <a:pPr algn="l"/>
                      <a:r>
                        <a:rPr lang="pt-PT" sz="1800" dirty="0" smtClean="0"/>
                        <a:t>Subsidio de Formação,</a:t>
                      </a:r>
                      <a:r>
                        <a:rPr lang="pt-PT" sz="1800" baseline="0" dirty="0" smtClean="0"/>
                        <a:t> de Alimentação e de Transporte</a:t>
                      </a:r>
                      <a:endParaRPr lang="pt-PT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9" marR="91439" marT="45717" marB="45717"/>
                </a:tc>
              </a:tr>
              <a:tr h="358675">
                <a:tc>
                  <a:txBody>
                    <a:bodyPr/>
                    <a:lstStyle/>
                    <a:p>
                      <a:endParaRPr lang="pt-PT" sz="1800" dirty="0"/>
                    </a:p>
                  </a:txBody>
                  <a:tcPr marL="91439" marR="91439" marT="45717" marB="45717"/>
                </a:tc>
              </a:tr>
              <a:tr h="13002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PT" sz="1800" b="1" dirty="0" err="1" smtClean="0">
                          <a:solidFill>
                            <a:srgbClr val="006600"/>
                          </a:solidFill>
                        </a:rPr>
                        <a:t>Eletrónica</a:t>
                      </a:r>
                      <a:r>
                        <a:rPr lang="pt-PT" sz="1800" b="1" dirty="0" smtClean="0">
                          <a:solidFill>
                            <a:srgbClr val="006600"/>
                          </a:solidFill>
                        </a:rPr>
                        <a:t>,</a:t>
                      </a:r>
                      <a:r>
                        <a:rPr lang="pt-PT" sz="1800" b="1" baseline="0" dirty="0" smtClean="0">
                          <a:solidFill>
                            <a:srgbClr val="006600"/>
                          </a:solidFill>
                        </a:rPr>
                        <a:t> Automação e Comando</a:t>
                      </a:r>
                      <a:endParaRPr lang="pt-PT" sz="1800" b="1" dirty="0" smtClean="0">
                        <a:solidFill>
                          <a:srgbClr val="006600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PT" sz="1800" b="1" dirty="0" smtClean="0">
                          <a:solidFill>
                            <a:srgbClr val="006600"/>
                          </a:solidFill>
                        </a:rPr>
                        <a:t>Turismo</a:t>
                      </a:r>
                    </a:p>
                  </a:txBody>
                  <a:tcPr marL="91439" marR="91439" marT="45717" marB="45717"/>
                </a:tc>
              </a:tr>
            </a:tbl>
          </a:graphicData>
        </a:graphic>
      </p:graphicFrame>
      <p:pic>
        <p:nvPicPr>
          <p:cNvPr id="1026" name="Picture 2" descr="\\ns20\rdocs$\docentes\dc086\Documentos\As minhas imagens\tecnic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1027" name="Picture 3" descr="\\ns20\rdocs$\docentes\dc086\Documentos\As minhas imagens\tecnico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941168"/>
            <a:ext cx="2571750" cy="1781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3412"/>
          </a:xfrm>
        </p:spPr>
        <p:txBody>
          <a:bodyPr/>
          <a:lstStyle/>
          <a:p>
            <a:pPr algn="ctr">
              <a:defRPr/>
            </a:pPr>
            <a:r>
              <a:rPr lang="pt-P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Técnico de </a:t>
            </a:r>
            <a:r>
              <a:rPr lang="pt-PT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Eletrónica</a:t>
            </a:r>
            <a:r>
              <a:rPr lang="pt-P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Automação e Comando</a:t>
            </a:r>
            <a:endParaRPr lang="pt-P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195453"/>
              </p:ext>
            </p:extLst>
          </p:nvPr>
        </p:nvGraphicFramePr>
        <p:xfrm>
          <a:off x="611188" y="1052513"/>
          <a:ext cx="7993062" cy="5329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644"/>
                <a:gridCol w="5318167"/>
                <a:gridCol w="1045251"/>
              </a:tblGrid>
              <a:tr h="525417"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Componente de Formação</a:t>
                      </a:r>
                      <a:endParaRPr lang="pt-PT" sz="1100" dirty="0"/>
                    </a:p>
                  </a:txBody>
                  <a:tcPr marL="91442" marR="91442" marT="45726" marB="45726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Disciplina</a:t>
                      </a:r>
                      <a:endParaRPr lang="pt-PT" sz="1100" dirty="0"/>
                    </a:p>
                  </a:txBody>
                  <a:tcPr marL="91442" marR="91442" marT="45726" marB="45726"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Total de</a:t>
                      </a:r>
                      <a:r>
                        <a:rPr lang="pt-PT" sz="1100" baseline="0" dirty="0" smtClean="0"/>
                        <a:t> horas </a:t>
                      </a:r>
                      <a:endParaRPr lang="pt-PT" sz="1100" dirty="0"/>
                    </a:p>
                  </a:txBody>
                  <a:tcPr marL="91442" marR="91442" marT="45726" marB="45726"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1688843">
                <a:tc>
                  <a:txBody>
                    <a:bodyPr/>
                    <a:lstStyle/>
                    <a:p>
                      <a:endParaRPr lang="pt-PT" sz="1100" dirty="0" smtClean="0"/>
                    </a:p>
                    <a:p>
                      <a:r>
                        <a:rPr lang="pt-PT" sz="1100" dirty="0" smtClean="0"/>
                        <a:t>Sociocultural</a:t>
                      </a:r>
                      <a:endParaRPr lang="pt-PT" sz="1100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pt-PT" sz="1400" dirty="0" smtClean="0"/>
                    </a:p>
                    <a:p>
                      <a:r>
                        <a:rPr lang="pt-PT" sz="1400" dirty="0" smtClean="0"/>
                        <a:t>Português</a:t>
                      </a:r>
                    </a:p>
                    <a:p>
                      <a:r>
                        <a:rPr lang="pt-PT" sz="1400" dirty="0" smtClean="0"/>
                        <a:t>Língua Estrangeira I, II</a:t>
                      </a:r>
                      <a:r>
                        <a:rPr lang="pt-PT" sz="1400" baseline="0" dirty="0" smtClean="0"/>
                        <a:t> ou III</a:t>
                      </a:r>
                      <a:endParaRPr lang="pt-PT" sz="1400" dirty="0" smtClean="0"/>
                    </a:p>
                    <a:p>
                      <a:r>
                        <a:rPr lang="pt-PT" sz="1400" dirty="0" smtClean="0"/>
                        <a:t>Área</a:t>
                      </a:r>
                      <a:r>
                        <a:rPr lang="pt-PT" sz="1400" baseline="0" dirty="0" smtClean="0"/>
                        <a:t> de Integração</a:t>
                      </a:r>
                    </a:p>
                    <a:p>
                      <a:r>
                        <a:rPr lang="pt-PT" sz="1400" dirty="0" smtClean="0"/>
                        <a:t>Educação Física</a:t>
                      </a:r>
                    </a:p>
                    <a:p>
                      <a:r>
                        <a:rPr lang="pt-PT" sz="1400" dirty="0" smtClean="0"/>
                        <a:t>Tecnologias</a:t>
                      </a:r>
                      <a:r>
                        <a:rPr lang="pt-PT" sz="1400" baseline="0" dirty="0" smtClean="0"/>
                        <a:t> da Informação e Comunicação</a:t>
                      </a:r>
                      <a:endParaRPr lang="pt-PT" sz="1400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 smtClean="0"/>
                    </a:p>
                    <a:p>
                      <a:pPr algn="ctr"/>
                      <a:r>
                        <a:rPr lang="pt-PT" sz="1400" dirty="0" smtClean="0"/>
                        <a:t>320</a:t>
                      </a:r>
                    </a:p>
                    <a:p>
                      <a:pPr algn="ctr"/>
                      <a:r>
                        <a:rPr lang="pt-PT" sz="1400" dirty="0" smtClean="0"/>
                        <a:t>220</a:t>
                      </a:r>
                    </a:p>
                    <a:p>
                      <a:pPr algn="ctr"/>
                      <a:r>
                        <a:rPr lang="pt-PT" sz="1400" dirty="0" smtClean="0"/>
                        <a:t>220</a:t>
                      </a:r>
                    </a:p>
                    <a:p>
                      <a:pPr algn="ctr"/>
                      <a:r>
                        <a:rPr lang="pt-PT" sz="1400" dirty="0" smtClean="0"/>
                        <a:t>140</a:t>
                      </a:r>
                    </a:p>
                    <a:p>
                      <a:pPr algn="ctr"/>
                      <a:r>
                        <a:rPr lang="pt-PT" sz="1400" dirty="0" smtClean="0"/>
                        <a:t>100</a:t>
                      </a:r>
                    </a:p>
                  </a:txBody>
                  <a:tcPr marL="91442" marR="91442" marT="45726" marB="45726"/>
                </a:tc>
              </a:tr>
              <a:tr h="900716">
                <a:tc>
                  <a:txBody>
                    <a:bodyPr/>
                    <a:lstStyle/>
                    <a:p>
                      <a:endParaRPr lang="pt-PT" sz="1100" dirty="0" smtClean="0"/>
                    </a:p>
                    <a:p>
                      <a:r>
                        <a:rPr lang="pt-PT" sz="1100" dirty="0" smtClean="0"/>
                        <a:t>Cientifica</a:t>
                      </a:r>
                      <a:endParaRPr lang="pt-PT" sz="1100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pt-PT" sz="1400" dirty="0" smtClean="0"/>
                    </a:p>
                    <a:p>
                      <a:r>
                        <a:rPr lang="pt-PT" sz="1400" dirty="0" smtClean="0"/>
                        <a:t>Matemática</a:t>
                      </a:r>
                    </a:p>
                    <a:p>
                      <a:r>
                        <a:rPr lang="pt-PT" sz="1400" dirty="0" smtClean="0"/>
                        <a:t>Física e Química</a:t>
                      </a:r>
                      <a:endParaRPr lang="pt-PT" sz="1400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 smtClean="0"/>
                    </a:p>
                    <a:p>
                      <a:pPr algn="ctr"/>
                      <a:r>
                        <a:rPr lang="pt-PT" sz="1400" dirty="0" smtClean="0"/>
                        <a:t>300</a:t>
                      </a:r>
                    </a:p>
                    <a:p>
                      <a:pPr algn="ctr"/>
                      <a:r>
                        <a:rPr lang="pt-PT" sz="1400" dirty="0" smtClean="0"/>
                        <a:t>200</a:t>
                      </a:r>
                      <a:endParaRPr lang="pt-PT" sz="1400" dirty="0"/>
                    </a:p>
                  </a:txBody>
                  <a:tcPr marL="91442" marR="91442" marT="45726" marB="45726"/>
                </a:tc>
              </a:tr>
              <a:tr h="2214261">
                <a:tc>
                  <a:txBody>
                    <a:bodyPr/>
                    <a:lstStyle/>
                    <a:p>
                      <a:endParaRPr lang="pt-PT" sz="1100" dirty="0" smtClean="0"/>
                    </a:p>
                    <a:p>
                      <a:r>
                        <a:rPr lang="pt-PT" sz="1100" dirty="0" smtClean="0"/>
                        <a:t>Técnica</a:t>
                      </a:r>
                      <a:endParaRPr lang="pt-PT" sz="1100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endParaRPr lang="pt-PT" sz="1400" dirty="0" smtClean="0"/>
                    </a:p>
                    <a:p>
                      <a:r>
                        <a:rPr lang="pt-PT" sz="1400" dirty="0" smtClean="0"/>
                        <a:t>Electricidade e Electrónica</a:t>
                      </a:r>
                    </a:p>
                    <a:p>
                      <a:r>
                        <a:rPr lang="pt-PT" sz="1400" dirty="0" smtClean="0"/>
                        <a:t>Tecnologias Aplicadas</a:t>
                      </a:r>
                    </a:p>
                    <a:p>
                      <a:r>
                        <a:rPr lang="pt-PT" sz="1400" dirty="0" smtClean="0"/>
                        <a:t>Sistemas Digitais</a:t>
                      </a:r>
                    </a:p>
                    <a:p>
                      <a:r>
                        <a:rPr lang="pt-PT" sz="1400" baseline="0" dirty="0" smtClean="0"/>
                        <a:t>Automação e Comando</a:t>
                      </a:r>
                    </a:p>
                    <a:p>
                      <a:endParaRPr lang="pt-PT" sz="1400" baseline="0" dirty="0" smtClean="0"/>
                    </a:p>
                    <a:p>
                      <a:r>
                        <a:rPr lang="pt-PT" sz="1400" baseline="0" dirty="0" smtClean="0"/>
                        <a:t>Formação em Contexto de Trabalho</a:t>
                      </a:r>
                    </a:p>
                    <a:p>
                      <a:endParaRPr lang="pt-PT" sz="1400" i="1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 smtClean="0"/>
                    </a:p>
                    <a:p>
                      <a:pPr algn="ctr"/>
                      <a:r>
                        <a:rPr lang="pt-PT" sz="1400" dirty="0" smtClean="0"/>
                        <a:t>349</a:t>
                      </a:r>
                    </a:p>
                    <a:p>
                      <a:pPr algn="ctr"/>
                      <a:r>
                        <a:rPr lang="pt-PT" sz="1400" dirty="0" smtClean="0"/>
                        <a:t>282</a:t>
                      </a:r>
                    </a:p>
                    <a:p>
                      <a:pPr algn="ctr"/>
                      <a:r>
                        <a:rPr lang="pt-PT" sz="1400" dirty="0" smtClean="0"/>
                        <a:t>186</a:t>
                      </a:r>
                    </a:p>
                    <a:p>
                      <a:pPr algn="ctr"/>
                      <a:r>
                        <a:rPr lang="pt-PT" sz="1400" dirty="0" smtClean="0"/>
                        <a:t>363</a:t>
                      </a:r>
                    </a:p>
                    <a:p>
                      <a:pPr algn="ctr"/>
                      <a:endParaRPr lang="pt-PT" sz="1400" dirty="0" smtClean="0"/>
                    </a:p>
                    <a:p>
                      <a:pPr algn="ctr"/>
                      <a:r>
                        <a:rPr lang="pt-PT" sz="1400" dirty="0" smtClean="0"/>
                        <a:t>840</a:t>
                      </a:r>
                    </a:p>
                  </a:txBody>
                  <a:tcPr marL="91442" marR="91442" marT="45726" marB="45726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34" y="321297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64680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527412"/>
              </p:ext>
            </p:extLst>
          </p:nvPr>
        </p:nvGraphicFramePr>
        <p:xfrm>
          <a:off x="395536" y="260648"/>
          <a:ext cx="84969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72008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002588" cy="719808"/>
          </a:xfrm>
        </p:spPr>
        <p:txBody>
          <a:bodyPr/>
          <a:lstStyle/>
          <a:p>
            <a:pPr algn="ctr">
              <a:defRPr/>
            </a:pP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Técnico de </a:t>
            </a:r>
            <a:r>
              <a:rPr lang="pt-P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Eletrónica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Automação e Comando</a:t>
            </a:r>
            <a:endParaRPr lang="pt-P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908050"/>
            <a:ext cx="8218488" cy="55657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t-PT" sz="1600" dirty="0" smtClean="0"/>
              <a:t>	</a:t>
            </a:r>
          </a:p>
          <a:p>
            <a:pPr algn="just">
              <a:lnSpc>
                <a:spcPct val="150000"/>
              </a:lnSpc>
              <a:buNone/>
              <a:defRPr/>
            </a:pPr>
            <a:r>
              <a:rPr lang="pt-PT" sz="1600" dirty="0" smtClean="0"/>
              <a:t>					</a:t>
            </a:r>
            <a:r>
              <a:rPr lang="pt-PT" sz="2400" dirty="0" smtClean="0"/>
              <a:t>É o profissional qualificado apto a 				desempenhar tarefas de carácter 				técnico relacionadas com a instalação, manutenção, reparação e adaptação de sistemas elétricos, eletrónicos, pneumáticos e hidráulicos de automação industrial.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1247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37996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ns20\rdocs$\docentes\dc086\Documentos\As minhas imagens\outras\porta bran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41168"/>
            <a:ext cx="1443608" cy="211683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992888" cy="490066"/>
          </a:xfrm>
        </p:spPr>
        <p:txBody>
          <a:bodyPr/>
          <a:lstStyle/>
          <a:p>
            <a:pPr algn="ctr">
              <a:defRPr/>
            </a:pPr>
            <a:r>
              <a:rPr lang="pt-PT" sz="3200" b="1" dirty="0" smtClean="0">
                <a:solidFill>
                  <a:srgbClr val="C00000"/>
                </a:solidFill>
                <a:latin typeface="+mn-lt"/>
              </a:rPr>
              <a:t>Técnico de Turismo</a:t>
            </a:r>
            <a:endParaRPr lang="pt-P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4858143"/>
              </p:ext>
            </p:extLst>
          </p:nvPr>
        </p:nvGraphicFramePr>
        <p:xfrm>
          <a:off x="827584" y="908720"/>
          <a:ext cx="7849046" cy="560037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44216"/>
                <a:gridCol w="4878412"/>
                <a:gridCol w="1026418"/>
              </a:tblGrid>
              <a:tr h="525417"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Componente de Formação</a:t>
                      </a:r>
                      <a:endParaRPr lang="pt-PT" sz="1100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Disciplina</a:t>
                      </a:r>
                      <a:endParaRPr lang="pt-PT" sz="1100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Total de</a:t>
                      </a:r>
                      <a:r>
                        <a:rPr lang="pt-PT" sz="1100" baseline="0" dirty="0" smtClean="0"/>
                        <a:t> horas </a:t>
                      </a:r>
                      <a:endParaRPr lang="pt-PT" sz="1100" dirty="0"/>
                    </a:p>
                  </a:txBody>
                  <a:tcPr marL="91442" marR="91442" marT="45726" marB="45726"/>
                </a:tc>
              </a:tr>
              <a:tr h="1688843">
                <a:tc>
                  <a:txBody>
                    <a:bodyPr/>
                    <a:lstStyle/>
                    <a:p>
                      <a:endParaRPr lang="pt-PT" sz="1100" dirty="0" smtClean="0"/>
                    </a:p>
                    <a:p>
                      <a:r>
                        <a:rPr lang="pt-PT" sz="1100" dirty="0" smtClean="0"/>
                        <a:t>Sociocultural</a:t>
                      </a:r>
                      <a:endParaRPr lang="pt-PT" sz="1100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Português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Língua Estrangeira I, II</a:t>
                      </a:r>
                      <a:r>
                        <a:rPr lang="pt-PT" sz="1400" baseline="0" dirty="0" smtClean="0"/>
                        <a:t> ou III</a:t>
                      </a:r>
                      <a:endParaRPr lang="pt-PT" sz="14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Área</a:t>
                      </a:r>
                      <a:r>
                        <a:rPr lang="pt-PT" sz="1400" baseline="0" dirty="0" smtClean="0"/>
                        <a:t> de Integração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Educação Física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Tecnologias</a:t>
                      </a:r>
                      <a:r>
                        <a:rPr lang="pt-PT" sz="1400" baseline="0" dirty="0" smtClean="0"/>
                        <a:t> da Informação e Comunicação</a:t>
                      </a:r>
                      <a:endParaRPr lang="pt-PT" sz="1400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320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220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220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140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100</a:t>
                      </a:r>
                    </a:p>
                  </a:txBody>
                  <a:tcPr marL="91442" marR="91442" marT="45726" marB="45726"/>
                </a:tc>
              </a:tr>
              <a:tr h="900716">
                <a:tc>
                  <a:txBody>
                    <a:bodyPr/>
                    <a:lstStyle/>
                    <a:p>
                      <a:endParaRPr lang="pt-PT" sz="1100" dirty="0" smtClean="0"/>
                    </a:p>
                    <a:p>
                      <a:r>
                        <a:rPr lang="pt-PT" sz="1100" dirty="0" smtClean="0"/>
                        <a:t>Cientifica</a:t>
                      </a:r>
                      <a:endParaRPr lang="pt-PT" sz="1100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Geografia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História</a:t>
                      </a:r>
                      <a:r>
                        <a:rPr lang="pt-PT" sz="1400" baseline="0" dirty="0" smtClean="0"/>
                        <a:t> da Cultura e das Artes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baseline="0" dirty="0" smtClean="0"/>
                        <a:t>Matemática</a:t>
                      </a:r>
                      <a:endParaRPr lang="pt-PT" sz="1400" dirty="0" smtClean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200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200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100</a:t>
                      </a:r>
                      <a:endParaRPr lang="pt-PT" sz="1400" dirty="0"/>
                    </a:p>
                  </a:txBody>
                  <a:tcPr marL="91442" marR="91442" marT="45726" marB="45726"/>
                </a:tc>
              </a:tr>
              <a:tr h="2214261">
                <a:tc>
                  <a:txBody>
                    <a:bodyPr/>
                    <a:lstStyle/>
                    <a:p>
                      <a:endParaRPr lang="pt-PT" sz="1100" dirty="0" smtClean="0"/>
                    </a:p>
                    <a:p>
                      <a:r>
                        <a:rPr lang="pt-PT" sz="1100" dirty="0" smtClean="0"/>
                        <a:t>Técnica</a:t>
                      </a:r>
                      <a:endParaRPr lang="pt-PT" sz="1100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baseline="0" dirty="0" smtClean="0"/>
                        <a:t>Comunicar em…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baseline="0" dirty="0" smtClean="0"/>
                        <a:t>Informação e Animação Turística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baseline="0" dirty="0" smtClean="0"/>
                        <a:t>Técnicas de Comunicação em Acolhimento Turístico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baseline="0" dirty="0" smtClean="0"/>
                        <a:t>Operações Técnicas em Empresas Turísticas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t-PT" sz="1400" baseline="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baseline="0" dirty="0" smtClean="0"/>
                        <a:t>Formação em Contexto de Trabalho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t-PT" sz="1400" i="1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180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402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240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358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PT" sz="1400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/>
                        <a:t>840</a:t>
                      </a:r>
                      <a:endParaRPr lang="pt-PT" sz="1400" i="1" dirty="0"/>
                    </a:p>
                  </a:txBody>
                  <a:tcPr marL="91442" marR="91442" marT="45726" marB="45726"/>
                </a:tc>
              </a:tr>
            </a:tbl>
          </a:graphicData>
        </a:graphic>
      </p:graphicFrame>
      <p:sp>
        <p:nvSpPr>
          <p:cNvPr id="3" name="AutoShape 2" descr="data:image/jpeg;base64,/9j/4AAQSkZJRgABAQAAAQABAAD/2wCEAAkGBxQSEhUUEhQUFhUWFhYVFBYYFBQXFhgWFxQXFxcYFBUYHCggGBonHhQVIjEhJSkrLi4uFx8zODMsNygtLisBCgoKDg0OGxAQGywkICQsLCwsLCwsLCwsLCwsLCwsLCwsLCwsLCwsLCwsLCwsLCwsLCwsLCwsLCwsLCwsLCwsLP/AABEIAM8A8wMBEQACEQEDEQH/xAAbAAEAAQUBAAAAAAAAAAAAAAAABQECAwQGB//EAEAQAAIBAgQDBQUFBgUEAwAAAAECAAMRBBIhMQVBUQYiYXGBE1KRobEUMkLB0QcjcoLh8DNTYpLxFiSiskPC0v/EABoBAQACAwEAAAAAAAAAAAAAAAADBAECBQb/xAAwEQACAgICAQQABQMDBQAAAAAAAQIDBBESITEFE0FRFCIyYXEzUoEjkbEVJEKh0f/aAAwDAQACEQMRAD8A9xgCAIAgCAIAgCAIAgCAUMAtLiAWmoYBjdj6c5lGGLQZKFZgFtoBW5HMwCorGAXriBz0gGZWB2gFYAgCAIAgCAIAgCAIAgCAIAgCAIAgFDAF4BF8Q40tMlVBdgLm18qgm12a3XkLnwkkam/JWsyYwejWqcSVsxL932Ya41UAm2YAA31BG5taZ4GruXfZFDtUUvmNNrOcwFwFSxsA5GrXW+tr3FpN+HTKaz5R89kzwXj1HFD923etdkOjD05+YkNlMq32XcfLruX5X2SgWRFotK9P6QYKHxmQL9IMlLTALbQC0wC0abQDNTxPWAbCtfaAXQBAEAQBAEAQBAEAQBAEAQBAKXgGOvWVFLMQFAuSTYAeJhJy6RrKaityPPO0fbB6x9lhbqpIXONGYtoAvu+e/lOpRiKK3YedzPU5WPhV4+za4LiqtWmyqGFQLamgzKqKEtmdiLB2tpe+97byG2MYS/Ymxp2Tg/s2ey7ms5WqO/RLDc5lO2UPmJdSL3B0vMXx4dx8Mkwpe6+M/KJniuFdKJGGpoGFrWygEDlqCD5H4iQ1yTl+dlzIrlGv/SXZ55jO0FcVNUp02U/dFICzblu9cgnqN504Y0JR87POWZt0J+EmT3DO352xCX10ZOniCZXswP7DoY/rXWrEdHQ7VYRtqyj+K6/+wlSWNYvg6cPUceX/AJEph8SlQZkZWHVSDInFx8otxsjNbi9l+XrMdbNy0r5zBgssYBRr9IBafL6TI2WHyjQ2VpsV2/pMA3KVYN59IMmWAIAgCAIAgCAIAgCAIAgFLwDFiMQqKXchVUXJOwAhJyekazmoLcjz+rjn4piRRBKYdbsRezMoO58TppynSVax6+Xyefd0s67211FHV1eDYelRdQBSULdnGjADnn39ZT96yUt+TqyxaK62vC+zQ4/x0YemhAD03KhGRyCQoBLEjfbQA685JVU5ya8EGTlxpgmltP6NXsdRKYit7T71YCtTYHQoxPK+h1Gk2yJbgkvjoi9Pg42ycl+rtHX1qgVSTsBeU/J129LZ5D2tv9qqE272VgASbAqNDcDXSd3F/po8b6h1kNkRLBREeDKN/h/FqlEgqdByuV/8lsfnILaoz8lmjKnU+j0vhHEMQ9JWagb21u4VvA2It85yLIQjLpnqsa62cE3EmB5W8JCXfJaJgFDBksgFDALYBaDbaAbeFr5r30P1HWDCM94MlYAgCAIAgCAIAgCAafEcZ7Nb7k6KPHx8JtCPJkVk+KNTB06tQZ3qMoOwUKNOuo2m8nFdJEcVKS5SejgO1/aBqzGkjlqSHfujOwO5yixUcvjOni46iuT8nnPUc2Vkvbi+kZewrCk9WvUstJUylzfRiwsFA3P9Os1zPzaivJt6V/puVkuo68mLtf2j+0sEpM3sgLEfdDtfcj9ZtjY6rW5eTX1DP96XGD6/5Or7P0MNVoUqBdazU0LEAjQMCrK2Xl3yPTwlK5zjJy1rZ18SNNlca98tHTUqQUAKLAAAeQ2lVts6aikuiB7YccbC01KZCzG1mvcjna3TSWMWlWy7Of6jluivr5PKq9YsxZySxNySbknznajFRWkeSnKU5bfyWX/pM7Rrxezaw+DJqCnUIpE86ndsPWRytSW12TV0SctS6/k7DgXZakzq4ZwUIY/dem45GnUA1FxsdfCULcuemjt43p1be9vo7alSyiy2t5W+k5+9vs7sY6WkX38PoYNt9GMOLCAmGOhta/LpfxmDDfXRHJiq3tMj0ltlLFlLFQb2sSVGb08ZLxjog9yzlx10bOGZit3ABPIZtv5gDeaNLZNBtrsvM1Ny2B0axrBsyo1mU2uOTWv620uJJx15InJSTUTb4NxIV1O2dGKVFH4XXf0O48JicHFmKblYn9rySM0JhAEAQBAEAQBAEAg+NnvqOi3+J/oJPX4ZUv7ZCdsuO+yoJRpnv1EGYj8KWsfU7fGWMSnlPk/Bz/U8z2q1CHlnnYnW+DzLNg4t/Zinm7gYtl6seZ6zThHly+ST3Z8OHwa83IzuP2aKM1X3yBlPLKDrf1tObn76+jv+i6735O9apyPxG1pzT0GyH7Sdn0xiL3irJfIRa2o2bTaTU3uplPMw45MdP4LOz/ZalhgGtnq21c//AFGwmbciVjNcX0+uld+fsmDhUzZsi5uuUX+Mh5PRc9qG96KvTDbgG3UAzCk0ujLrjJ9ojsX2gw1F/ZPVVWG4sdLi+9rCSRpsmtpEFmZTVLg3o3cHi0qqHpsGU7MNpHKLi9MmhZGceUWZHOhmDdlsAtIHQQC0qI2NFnr85t2a7S8soR5/GYNl2Uy/3eNhrRoYBSqOrLkIeob6WIZmYODtz16SSXbRXrWotPo5Khxirh8T7WoRbu064H4lt3ai20IsLj1HOX3VGdel5OFHKnVfzfjw/wD6el0qgYBlNwRcHwO05bTT0ekjJSSaMkGwgCAIAgCAIAgENxpO8p6gj4aj85LWytcu9nm3avDlMQSbkOAy+VrEDyI+c6+NJOGjy3qNbjdt/JDyyygb2Awla2dKBqAg2Jpsy+YGx+chssh8ss1UW/qUT0Kn2bovhQK6gEDNmRFV0uLkd0WNjfl6Tlu+cbPyHo44Vc6F7n+6I/sVw/DCrUqUqjsUugD2DWuLsVAGm1pvlWTaSkQ+m49UZuUW+jtkHxlE7YKCDGilj1v5zIKNUtuD9fpGjGwhFuv6wZWjVxnDaNX/ABaSPb3lBPxM2jZKPh6I7Meuz9UdmXD4dKa5UVVHRQAPgJq5OXk2hCMFqK0Vqbf31EwbsqYD8FpMa34MNpeWcZ2m7XFGajQAJGjVDfQ8wo676zoY2JyXKZws/wBV4PhX/ucthsLiMUruC9T2Y1LPtcbd49L/AAlyTqraicmuF9yck3pGfh/Hq+ewrimCABmBNMWAtprl238ZiyiCXLWySjNu5aUtfydYOK16NJzihTUi3s3U5gzHYFRe22+glB0wnLUDtRyrK4N3a/Zo5fjXairWYimTTpmwCiwYi2uY+vLSXqsSMPJx8r1Ky16j0iDSoQrKNmtfTobi3SWdLeznc3prZ6J+zni+emaDHvU9U8UJ/I6eonKzauL5L5PS+j5POv235X/B2konaEAQBAEAQBAEA5Ltvxv2BoqObZ3/AIBcG3jr8pbxaee2cv1HL9lxX+5o9pOHfaKN01Ze+lvxC2o9R9JLRZwlplbNoV9XKPwbHAuyNFaaPVTOzIM4bUAnU6eG00uy5SbSZJiem1RgpTW2dR9mplAmVSgsAvKy7C3ptKnJ72dVVx4610X0KKoLIoUXJsBYXJuZhtvybRiorSC0lzEhQDzIAuTyuecbZhQintIyzBuIBSAWNv8AP9IMFWUHlAaLcvQn6/WBoax+wZFcS4uKVWlTKlvaXsRqbjkBt43vJoVbi2VLspQnGP2SOcSHRbUjjO1/D8TXrqtJXNMga5iEB5g62032vrOhjWVwjuRw/UKb7LONfg4uvhWp1TTYWZWykeN+vQzoRsUo7RwJVSjbwkvk77j/AAqo+GVMKop7F6d1S62IOYjQm9ues5lVsVY3Ps9Jl40pURjT19nNcb4bTSiGCorgqtlqobrl1ZlzG5zX25WlumyTlp+P4OVk0QhWml3/ACRePxQcU7M+i2ZSe6pGl08DYG3I36yeuPFtlO63nFGmZMVikAkOAcQOHxFOpyDWb+A6N+vpIb6+cGi1hXe1dGR7SrX1nAfR7dPa2i6DIgCAIAgCAIBzlXhdPEmq9VQ2Y5ad/wAKoCoI/mLt8Oknja4aUShPHhapSn/g0uzuGanhqWZswYXB6Am6jytb42kls1Kb0RYtUoVJNk1hK+XQ/d5H3fA+EgnH6LsJtdPwb5T0PWRk38FCxG+v99Jkx4K0iPXnGgi+YNhAEAxoefX6coMIugyUMAiu0HC2xKKi1TSs1ywDE7bCzDrJqrFB7a2VMrHldHipaOc7V4c06NKjSp52RQ3tFU51IYd5Qo5kEnlLOO1KTbetnNz4ShWoRW9fPyT/AGd4k1egrOrKwADE2AZhoSOfxEr21qM/y9nQw8h2VpzWn+5Hcb7QYcAp7R1ZXH3AQWykErmHI3teSVY1j70V8nPpXTfZE4vF4CvW+0NUqKUyErlIzkHQ9TyBliMb4x4JFGdmJZZ7jfaNjj3ayn7IHDVD7QsNCh0Xc3DDaaU4r5fmRNl+qQ9vdT7OFqNdi1hckk2Fhqb6DkJ04xS8HnJScm2y2bGogCADMGT13sXjvbYSmT95b0281NgfhY+s4WVDjYz2Xp13uUJk9IC+IAgCAIAgGLE1MqMegJ+AmUYk9Ij2S9MorAEqUBvsbEfEGbJ6eyPinXxM1GgAoS3dChAPAC0w322ZjFKOjXenlNjqDsfyPj9ZunsilHj5MlF2XbUdOY8j+Uw1s2TaNlKwY6ctSDofDSaaaJFNMyMoMxs20W5TyPx/WZ2hpjPbcfDUTA2UZ7jQ+HxmUYbRdDMopeYMlIAgMhO0b10pvUoPbKmqZAb63LKdwQD4jSWMfhKSjIoZrsjBzh8HmuO4tWrG9Sox5DWwHoJ14UwitJHlbMm6x7kzXr1cxBtayqu5P3VA3PlJIrRDKfPsx2m3g0EGeykAvFI2uNRztqR5jkPGa8kZ4vWyybGogCAd9+zDFaVqfQq49RY/QTl58e1I9F6JZ1KB3s5x6AQBAEAQBAI/jwP2etlNm9m9j45TN6/1Igyd+1LX0yKwmHf7KpJzVLe26fvCfaW8NTbykkmnPRDVCSpT+SXw9UMoYbEX8deokMvJag9xMjKCLHaYT0btGA0iu2o6cx+v185JsicWiqhW6H8v0gxpM1sfj0oi2ds3JAQzH0N7TMYORHZZGBH8K445qFa2gJ7t1ylegbr8JJZSlHaK9OXLnxmdFKx0ixhc/P8Av5zKMaGXoT9frAa0WJVvtY6kdDcTOjVPZdn8D/flMaNtnmva3jNT7W/sqjoECpozAXAuTbbc/KdbGoi6/wAyPLeo5c1fqDZpVO0mJqUzSZ8wew+6M++wK+Ul/C1xfIg/H3zj7e/JJ8G7GNVUtWL0hplGUZj1uLmwkNuaovUey1i+kysW59G9V7ArY5Kz5raZlW1/G2sijnvfgsS9EjrqRp4Hga1Kfs0/d4ugxZw2oYn7pF7921tR6zeWQ1Lb7TIYYSlDiupx/wDZzGMosjsrrlYHvDx308JdrlGS2jkXVyhNqRTB4c1KiIL3ZgvxO9pmc3GLZimvnNR+zux2RpplC5muSKrFgpKEctNBe2gsdd9JynmSls9KvSowSX+5ynabAGjXZQmRP/jtsVA3vzPWX8axTh57OJn0Oq3WtL4ImWSgIB1X7OK1sWR71Nh8Cp/WUs6P+mmdj0aertfaPUBOOeqKwBAEAQBAMGMW6EHY6HyOkyumazW4tEH2Zz/Z1Dkkqzpc7kK5UfSS365bRWxOXt6l9m6lKp7VmLA0yosNcysOh5g9PCaclxJVGSm/o2rkb6+X6TUl2Vz6aR2GyjUgfMcxv8Y2YcdliUspuFUk7mwVvjsflM7NeOn12QXHQfbq2RghW1RiO7e+m3Px2tLNLXFpnPyoSdikl/JtUMewWwIYDQf8zWVSbN4ZEo9Mx0OK1M9mU2JsTpa3kBMypWujWOVLl2Z63HkXcN8P185GqGTyzIIiOFcT/wC4ZmNlqE3HIEnu/p6ye2r8i0VKMjdz34OiGPp++vxlTgzpq6H2cz2i4HQqsGVyhLM1RgrONQL5rHu8rS5TfOC0cjMwqbZcovX2YMLwbCYNkrVcQcw7yA2F9LXygZpJK6y1OMYkVWJjYzVk5koO12F29q3rTe30lf8ACWfRdXqmO30zZp4qlVq03SupOVwqBtGva5I6jL8zI3CUI6aJ1dXOaal/g1OO4Na7gIWTEUxmRluCVBFxmIsRqOtvjN6puK78EWVQrGuPUkaXbbhr1KdNwb5DZgcoJDWF77XH5ybFuUZNFX1LElZCMl8eTWxXCaWBRMQntHZXGpKroQRsVNhr5zaN0rW4MinjQw4K1dsja/bTEE90U1HTKTfzJP0k0cCv5ZVn6xfJ7WjX4v2lfEU/ZvTpjUHMM17jpc6SSrFVctohyvUZXw4ySISWjnFIMHQdg2tjafiHH/j/AElXM/pHT9Jf/cI9bnEPXiAIAgCAIBixP3YBDfbEpK/tGyhCWYm/3WOYHx3A0kqg5Poru2NcXzNzC4laihlNwQCOuu1xykco8fJJCxTinEz3mCQtcXtMpmrRXXz+Xzgyuhn66f31jQ2XXgzrZp4uhSa5cKD1vlPoRN4yl8EFldevzIhce1FR3KzZug74P9+cng5/KKVsKtflb2RgoVqmyOf5bD4mT84IpexbLwjdwfBqid+pkQAXN2Gg6m2kjlem9RJ4Yko/mm9GrxTj1KiQA61Sd8moHmdpJVVOaIL8qurre/4NCr2lourKVYZlKk2GxFpL+Hkiv+OraZhxXFMLUp5HViQoCuB+8GUaa8x4bTMarIy3E1syaLIcZnMy6jkvXwSPZ/GU6NdKlQNZb2y2vfa5B3FjtIMiDnDSLWFdGq1Sl4PTeH8TpVxek4a242I8wdROLOuUHpnr6Mmq5covZlxGUjK+WzXFmtY+FjvNVv4JJuHiT6/cYrDrUUo6hlO4O0KcovaFlcJw4y7RCv2XwiDMaZsoJN3a1gL6i+ssRybG0tnPn6bjRi5a8HnDkXNtrm3lfSdpb12eUnrk9FsyaiDBOdjA32tClswDkA7HunS/LfeVszXt6Oh6Zv304nqmAxq1VuLgg2ZToysN1YTiSjo9dXYpmzMG+y6DIgCAIBjxA7pgHFdv7/Z1tp+8Abyym3zAl3B/qHG9Z37K19nL8E7R1MO7NYOr2zrtfKLAg8jaXrsWM/5OPiZ86Jbfh/B6Xw7HLXprUTZhfyOxHxnHnBwlxZ6vHuV0FOJsX1mhM/JdeAVvALSo8vKZ2Y0YcRQVtGVW23UfWZTNJR30y6mqrsoXyA/KHJsKMV8FzVAASToAST0AF9ZhJvwbOSS2ea9qu0hxLFKZIog6bjOfebw6CdjGxlBbfk8p6h6hK+XGPg52XDlCAIAgCDJs4HHVKLZqTFTsbcxe9iOYmk64zWpEtN86Zbg9GfjHF6mJZWqWBUWGW4G9776Ga10wgtIlyMyy5pyfg2MJ2mxNMBRUzAe+Ax/3HX5yOWLXL4Ja/Ur4LSZt4nj+Jr4dwQuW59owUiy90gb6XN5GseuE0yeefkXUtfHyc7LpyCT4Zwr21Gsyk+0phWCj8Sm+bxvpILLeE0n4LuPi+9XJryiMKkbgi+2lvhJdp+GVXBp6aOq/ZxRvii3u02+ZUfrKedL8iX2dX0eG72/pHacXU0ai1052SoPeHK/jyB8pzq9SXE71ydclNf5JelUDAMNQQCD4GRa10WU01syzBuIBS8AXgA6iAef/ALRajCnSXXKXYnzVdAfifhOjga5NnB9bk1CK/c4WdT9zzh1PYjjoosaVVrU21Uk2VG577A6fCUcyjkuUfJ2fSs1Vy4T8HoVNwdQQQQCCDcEdQZyWmnpnpoyUu0y+YNheALwC07iZMfJWYMmpxauEo1WbYI3/AKkWm9SbmkV8majVJv6PHRPRfB4Zvb2IMCAIAgCAIAgCAT3Y6sPbNRb7tZGQjxAJH5yplLpSXwdP0yW7HW/EiHxVA03ZDurFT6G0sQacU0ULa+Fji/hm/wBnOK/ZqucglSpDAWueY38ZHkVe4izhZX4ee34Z2fZ+omJQVqlNM4dlByg2Aa6gHwBE5l7lU+KZ6DC9vJr9ycezP2N4eKdbFsBYe0Cjw0zkX/njInyjFDAoULLJL7J3jS/uKngpYea6j6StW9SRfvW4M55ONmj+790m3kTcfWWXUpPZz1kOC4nYSodYx1mIUlRc20HWART8WXa5v02sehk0at9lSeSo9Efi+K+xzVXdytvuXFr8sul7nzksaOXSK08xwTky/s9x+pWpl6qKi3OTvHVepvt585pbTx8EmLmOyO5LRHdvaHtMPnXZHD+BUqVJB5/eBkuHLjPRB6tD3KOUfg87nYPK6EGDtf2fcTPeoMb/AI6fP+ID5H4zm51KX5keh9Gynt1yO2BnMZ6DaK3gyLwCg3PpMmF5K3mDJA9ssMamGNs1lIZsovdRe9xzHP0lnEklZ2c71Otzo6PMm8NZ3DyD8lINRAEAQBAEAQBAJLs4f+6o627419Dp+XrIcj+my5g/14mXtZRK4urf8RDDyIH6GaYr3Wkb+pQcciW/kjcNh2qMEQXYmwH69B4yac1BbZVqqlZJRij1PhWCGHoqmndHePU7sZw7J85ns8epUU8fo3+z1ErRBP3qhaq387FgPQED0mlj2zfHjxjsu49UtSK83IQeup+QMzUtyMZD1DX2cRxGgWqMQOn0EuJo5Fn6mekznnfKQCO4jwhKuuqv7w39RzkkLZRILceFiOc4rwhwpSquenvmW+luZG4MtQuT8HMvxJJa8ozUGQqALEWtbwta1pmXkJx8IuVCPusQCVzA95Sqi2UKdFHlNWkbJ6RC8R4HRcEsPs72zMy60b5rAEHW+20mhdOH7oq3YlVv7M57ifAa1C5dbp766r68x6y3DIhPpeTl3YNlXeto1uGYl6VVHp6sp0HI8iD4ETa2KnDTI8ac67FKKO//AOoS1hksTb/UbnkJynjpeT0yzuT0kTOFVwLsTc8jy+HOVpa3pF+tS1uRnvMEm2UVvrDMJ9lxMwbFrqCCDqCCCPAixmU9PZiUVJOL+Tyjj3DzQruliFvenfmnIg853qLFOCPFZtDqtcfj4I6TFMQBAEAQBAEAQDLhauR1ffKwa3kbzSa5RaJKp8JqX7nZcV4a+Pq03Sy0fZKc5te7EkgDmRt8ZzqrVRBx+Tv340syyM1+nXkn+FcJpYdbU11O7HVj5n8hKll07H2dTGw66F+VG61HOMvJtD5Hf5XkcXosTTa0S201Nukc3jsV7V8w+6twvj1by5Dy8ZYhHitFGyfN7Nvh3DVamrNe7Xb0JJHyImsp99G0KFKKbJuQl0QBAKGARuN4NTqajuN7y6fEbGSRslEr2Y8ZkTXwValuM6+8v5rvJ42xfkpTx5w8dospVg203/gi39otC5O8hK6szDk7Fbd/mR4C0w47Nt68M56sqly+RFYjvZBYX5kDlJ49LRQscZT2kYMXUZUZkuGGxG4N9xN0k3pkbcopuPkmOzna4VCKdfRzYK4HdYk7Ecj8pXyMTW3DwX8H1TlquzydZKB3Nlq7TOzAtA0NYGmR/GuFpiaeRwQRqrDdT4eHUSWq11voq5OLDIhqXk57/oZP89r/AMAt8Ly2s5/Ry/8Aokf7mWHsIb6Vxb+DXw5zb8f+xo/RO/1kVx7sy+GAYN7RSbaKQRpfUdNJPTlxs6fRTzPTJ0JOPZBMpBsQQeh3lpNNdHNlFxemtFJk1EAQBAEGTo+BVcRiilH2jCkgGfLYdwbAkaknaUsiNde5fLOvhTvvkq09RR6AqgCw0A0A6ATkPt7PUpaWl4N3BpYX6/SYf7D47IziWP8AaXRD3Nmb3v8ASp6dT6SaENdsqW2tvijVw+G9q+QfdFi/gvu+Z+l/CbylxW/kjhDk9I6ULK3kvqOvBfBkQBAEAQBaAR3EeGo/etZhzGh/rN4zkiGymMzmcdVyNkY9611PVdjbx6y5X+ZbOXkf6cuJDGWEUG+yq35aHWx/vzmGbRNgYGk5DVEIIZcrpe7G4PeUDa//ADNHKSWtkyqrlJSku0dfTrgjNcEDcg3Gm9+k57g0zuRsi1sp7awBOxGhGvxAjg2PdijIGB21mhJ0xBlFYBad5lGvyLRvo20tg6c5ldvo1aWuzy7tNjhWxDutiuiqR+IDmevP5TuY8HGC2eMz7Y23NxIuTlIQBAEfJk3uFcLqYh8tMfxN+FR1J/KQ2WqtbZZxsWd8tRR6VwnhqYemEQeLHmx6mca212S2z12LjRogoxN0WGrGyjUn8pGu/BPJ68mrjMY1TQXWn02ZvP3V8N/LaSxjorTsc+vCMFOkWbIgF+Ztoo6n8hzm0ml2yNR5PUSfwWEWmuVfMnmT1MglJtl2EFFGxNTcQBAEAQBAEApaAcz2y4MatLNT/wASmcyW3/1L6j5iWca1Qlp+Gc/1Ch2V7j5RxWAxucWbR+Y2v4j9J0ZQ0cCuzl0bqNYyNkyZJ4OsDI5IsQaNupT7mVdB0Gg68pGvJO3taRo06j0tBfL05ek3/KyFcosmcJibdLHfXY9ZWsh8nSota6ZvJVB2IPrINF3nF+DFXxqJuwv0GpmVCTI53Qj5ZFYrjZ1yADxOvy2lmGPvyULc7+w0uF8TxBqqpYVFY2sQFI0P3WE3tpgo7IcfLtc0m97OkFcXs11PutpfyOzehMqcWu0dXmmtM8x7RYIUcRURfu3uo6Bhe3pedvHnygmzx+dSq72l4I2TlIQZ0IME72a7PtiTma60gdTzY+6v6yrkZCr6Xk6mD6fK983+k77D0adBAqhUUctvmdzOTJzm9s9NXCqlaQbFE/cUnxbuj4HU/CFXryYlfv8ASjEVO7m5Hoo8QOXmdfGSLrwRPb7kzJhsM1U93up75G/8AO/nt5zVySMxg5/wTWFwq01sosOfUnqTzMhbbLUIKK0jPMG4gCAIAgCAIAgCAUYQDzntv2bNNjiKI7hN3A3U+8PA/KdPFyFJcJf4POepYLhL3a/8kZwuo9RSSp0FywGhF7X8+sms1FlahzsW9eCSwOH9o2XNlP4bjQnpfrIZzcey3RVGx632SaYCuh/Cw8G/W0hV8GWvwdsfkuGJANnBU9CLTO0/BH3D9RsI4O1o0zZST8FSBMNIzza8GpjKiILtYTeEW+kQWziu5M1MBh2xJ/docvvnRfQ8/SbTnGHlmtNMr/C6LuK8KagQwJI0sw0s3Tw8JrC1TTTJbceVLUkdRha61qYbQgjUGx1G4PjKjTizp1yVkdkZxLsth6xzFWVrWurHltobiTV5M4LSKuR6fTc+TIOv2D9yuf5k/MGWY5r+Uc+fo39sjUPYWr/m0/g03WbH6If+jWfZlpdhm/FWH8qE/UzEs1fCN4+jv5Z0mB4f7KmtMO2VRbQBfEknfc9ZSnPlLkzrU0+3BQT6MwoKuttebEkn1ZtZqbuKQTM/+Gpb/Vsn+7n6XhvXkLb8I38Pwob1DnPTZB6c/M/KaOx/BNGn5kSIEjJtFYMiAIAgCAIAgCAIAgCAWsoOh1HODDSfTIGjwNcO7tSU+zqasmvdPVRzB6cuXSTStc135KleNGqTcfDI3ifB79+l5lR9V/SSV3fEiHIw9vlX5MvB+J5u4/3xoDtfwPjNLK15RLjZPJcJeSTqU1YWYAjoRf6yLbXaLbSfk1X4VS5Ar/CxHy2mytkQPGqZY3DWH3ah8mAPzEkV7+SOWJ9Mh+L8FxFQgr7JiCCLk206gjUSxDIgk0yjdgWyknHs6jD4whFDU2BAAbKFKg2/CAb29JTaTfk6cHKK8Fa2LpOCrhrHcMjj6iEmvBhyjJaaITBVVw1XL7RDSfqwVh0JU28jaTy5WLwVISjRLXLpkyeI0f8ANp/71/WR8JfRZ/EV/wByMbcTojerT/3r+sz7U/ow8iv+5FFx9NhdWzA7ZQWB8rDWa8TKsTXRq0+MI9Q06au7L96y2Vf4mOx8Ju63FbZFDIU5cYLbNulh6r+6g6i7H52F/jI+cV4J/bm/JvUuGILFruRzbX4L90egmrm2bxpijcAmhLrRUQZKwBAEAQBAEAQBAEAQBAEAQBAMNXDg+B6wCD4vwTP3l0b3hsf4v1ktdrj0yrfjKfa6ZhwWIqLZaykHYP8AhI8T1mZqL7QqnOP5ZokR8vUSEsiABMhCYMi8zox0zzTtdihUxT2bMFsg6Cw1C+FyZ2cWOq9nkPU5ud70aeB4RWrH93TJHvWsvqxktl9cfJXpxb7XqKZ2HBex6U+9XtUf3dcg/wD0flOffmSl1Hwd7E9JhD81nbOlahnUoL2It3SRp4EbSkpPezrOCceJsYDhaUlCqAqj8I29TzMSm5MzCuMFqKJAC01NysAQBAEAQBAEAQBAEAQBAEAQBAEAQCxntAMTVoBr1GB5QDCYBS8AXgwLwZGaAWFFvey365Rebc2aOuL70XiYb2bKKXgy01EwZNum/hAMqmAXQBAEAQBAEAQBAEAQBAEAQBAEAQBAEAtKwDGaMAxth4BYcMYBacOYBYcOYBT7MYAGGMAuGGMAvXDGAZVw8AyLSgGQCAVgCAIAgCAIAgCAIAgCAIAgCAIAgCAIAgCAIAgCAIAgCAIAgCAIAgCAIAgCAIAgCAI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4" descr="data:image/jpeg;base64,/9j/4AAQSkZJRgABAQAAAQABAAD/2wCEAAkGBxQSEhUUEhQUFhUWFhYVFBYYFBQXFhgWFxQXFxcYFBUYHCggGBonHhQVIjEhJSkrLi4uFx8zODMsNygtLisBCgoKDg0OGxAQGywkICQsLCwsLCwsLCwsLCwsLCwsLCwsLCwsLCwsLCwsLCwsLCwsLCwsLCwsLCwsLCwsLCwsLP/AABEIAM8A8wMBEQACEQEDEQH/xAAbAAEAAQUBAAAAAAAAAAAAAAAABQECAwQGB//EAEAQAAIBAgQDBQUFBgUEAwAAAAECAAMRBBIhMQVBUQYiYXGBE1KRobEUMkLB0QcjcoLh8DNTYpLxFiSiskPC0v/EABoBAQACAwEAAAAAAAAAAAAAAAADBAECBQb/xAAwEQACAgICAQQABQMDBQAAAAAAAQIDBBESITEFE0FRFCIyYXEzUoEjkbEVJEKh0f/aAAwDAQACEQMRAD8A9xgCAIAgCAIAgCAIAgCAUMAtLiAWmoYBjdj6c5lGGLQZKFZgFtoBW5HMwCorGAXriBz0gGZWB2gFYAgCAIAgCAIAgCAIAgCAIAgCAIAgFDAF4BF8Q40tMlVBdgLm18qgm12a3XkLnwkkam/JWsyYwejWqcSVsxL932Ya41UAm2YAA31BG5taZ4GruXfZFDtUUvmNNrOcwFwFSxsA5GrXW+tr3FpN+HTKaz5R89kzwXj1HFD923etdkOjD05+YkNlMq32XcfLruX5X2SgWRFotK9P6QYKHxmQL9IMlLTALbQC0wC0abQDNTxPWAbCtfaAXQBAEAQBAEAQBAEAQBAEAQBAKXgGOvWVFLMQFAuSTYAeJhJy6RrKaityPPO0fbB6x9lhbqpIXONGYtoAvu+e/lOpRiKK3YedzPU5WPhV4+za4LiqtWmyqGFQLamgzKqKEtmdiLB2tpe+97byG2MYS/Ymxp2Tg/s2ey7ms5WqO/RLDc5lO2UPmJdSL3B0vMXx4dx8Mkwpe6+M/KJniuFdKJGGpoGFrWygEDlqCD5H4iQ1yTl+dlzIrlGv/SXZ55jO0FcVNUp02U/dFICzblu9cgnqN504Y0JR87POWZt0J+EmT3DO352xCX10ZOniCZXswP7DoY/rXWrEdHQ7VYRtqyj+K6/+wlSWNYvg6cPUceX/AJEph8SlQZkZWHVSDInFx8otxsjNbi9l+XrMdbNy0r5zBgssYBRr9IBafL6TI2WHyjQ2VpsV2/pMA3KVYN59IMmWAIAgCAIAgCAIAgCAIAgFLwDFiMQqKXchVUXJOwAhJyekazmoLcjz+rjn4piRRBKYdbsRezMoO58TppynSVax6+Xyefd0s67211FHV1eDYelRdQBSULdnGjADnn39ZT96yUt+TqyxaK62vC+zQ4/x0YemhAD03KhGRyCQoBLEjfbQA685JVU5ya8EGTlxpgmltP6NXsdRKYit7T71YCtTYHQoxPK+h1Gk2yJbgkvjoi9Pg42ycl+rtHX1qgVSTsBeU/J129LZ5D2tv9qqE272VgASbAqNDcDXSd3F/po8b6h1kNkRLBREeDKN/h/FqlEgqdByuV/8lsfnILaoz8lmjKnU+j0vhHEMQ9JWagb21u4VvA2It85yLIQjLpnqsa62cE3EmB5W8JCXfJaJgFDBksgFDALYBaDbaAbeFr5r30P1HWDCM94MlYAgCAIAgCAIAgCAafEcZ7Nb7k6KPHx8JtCPJkVk+KNTB06tQZ3qMoOwUKNOuo2m8nFdJEcVKS5SejgO1/aBqzGkjlqSHfujOwO5yixUcvjOni46iuT8nnPUc2Vkvbi+kZewrCk9WvUstJUylzfRiwsFA3P9Os1zPzaivJt6V/puVkuo68mLtf2j+0sEpM3sgLEfdDtfcj9ZtjY6rW5eTX1DP96XGD6/5Or7P0MNVoUqBdazU0LEAjQMCrK2Xl3yPTwlK5zjJy1rZ18SNNlca98tHTUqQUAKLAAAeQ2lVts6aikuiB7YccbC01KZCzG1mvcjna3TSWMWlWy7Of6jluivr5PKq9YsxZySxNySbknznajFRWkeSnKU5bfyWX/pM7Rrxezaw+DJqCnUIpE86ndsPWRytSW12TV0SctS6/k7DgXZakzq4ZwUIY/dem45GnUA1FxsdfCULcuemjt43p1be9vo7alSyiy2t5W+k5+9vs7sY6WkX38PoYNt9GMOLCAmGOhta/LpfxmDDfXRHJiq3tMj0ltlLFlLFQb2sSVGb08ZLxjog9yzlx10bOGZit3ABPIZtv5gDeaNLZNBtrsvM1Ny2B0axrBsyo1mU2uOTWv620uJJx15InJSTUTb4NxIV1O2dGKVFH4XXf0O48JicHFmKblYn9rySM0JhAEAQBAEAQBAEAg+NnvqOi3+J/oJPX4ZUv7ZCdsuO+yoJRpnv1EGYj8KWsfU7fGWMSnlPk/Bz/U8z2q1CHlnnYnW+DzLNg4t/Zinm7gYtl6seZ6zThHly+ST3Z8OHwa83IzuP2aKM1X3yBlPLKDrf1tObn76+jv+i6735O9apyPxG1pzT0GyH7Sdn0xiL3irJfIRa2o2bTaTU3uplPMw45MdP4LOz/ZalhgGtnq21c//AFGwmbciVjNcX0+uld+fsmDhUzZsi5uuUX+Mh5PRc9qG96KvTDbgG3UAzCk0ujLrjJ9ojsX2gw1F/ZPVVWG4sdLi+9rCSRpsmtpEFmZTVLg3o3cHi0qqHpsGU7MNpHKLi9MmhZGceUWZHOhmDdlsAtIHQQC0qI2NFnr85t2a7S8soR5/GYNl2Uy/3eNhrRoYBSqOrLkIeob6WIZmYODtz16SSXbRXrWotPo5Khxirh8T7WoRbu064H4lt3ai20IsLj1HOX3VGdel5OFHKnVfzfjw/wD6el0qgYBlNwRcHwO05bTT0ekjJSSaMkGwgCAIAgCAIAgENxpO8p6gj4aj85LWytcu9nm3avDlMQSbkOAy+VrEDyI+c6+NJOGjy3qNbjdt/JDyyygb2Awla2dKBqAg2Jpsy+YGx+chssh8ss1UW/qUT0Kn2bovhQK6gEDNmRFV0uLkd0WNjfl6Tlu+cbPyHo44Vc6F7n+6I/sVw/DCrUqUqjsUugD2DWuLsVAGm1pvlWTaSkQ+m49UZuUW+jtkHxlE7YKCDGilj1v5zIKNUtuD9fpGjGwhFuv6wZWjVxnDaNX/ABaSPb3lBPxM2jZKPh6I7Meuz9UdmXD4dKa5UVVHRQAPgJq5OXk2hCMFqK0Vqbf31EwbsqYD8FpMa34MNpeWcZ2m7XFGajQAJGjVDfQ8wo676zoY2JyXKZws/wBV4PhX/ucthsLiMUruC9T2Y1LPtcbd49L/AAlyTqraicmuF9yck3pGfh/Hq+ewrimCABmBNMWAtprl238ZiyiCXLWySjNu5aUtfydYOK16NJzihTUi3s3U5gzHYFRe22+glB0wnLUDtRyrK4N3a/Zo5fjXairWYimTTpmwCiwYi2uY+vLSXqsSMPJx8r1Ky16j0iDSoQrKNmtfTobi3SWdLeznc3prZ6J+zni+emaDHvU9U8UJ/I6eonKzauL5L5PS+j5POv235X/B2konaEAQBAEAQBAEA5Ltvxv2BoqObZ3/AIBcG3jr8pbxaee2cv1HL9lxX+5o9pOHfaKN01Ze+lvxC2o9R9JLRZwlplbNoV9XKPwbHAuyNFaaPVTOzIM4bUAnU6eG00uy5SbSZJiem1RgpTW2dR9mplAmVSgsAvKy7C3ptKnJ72dVVx4610X0KKoLIoUXJsBYXJuZhtvybRiorSC0lzEhQDzIAuTyuecbZhQintIyzBuIBSAWNv8AP9IMFWUHlAaLcvQn6/WBoax+wZFcS4uKVWlTKlvaXsRqbjkBt43vJoVbi2VLspQnGP2SOcSHRbUjjO1/D8TXrqtJXNMga5iEB5g62032vrOhjWVwjuRw/UKb7LONfg4uvhWp1TTYWZWykeN+vQzoRsUo7RwJVSjbwkvk77j/AAqo+GVMKop7F6d1S62IOYjQm9ues5lVsVY3Ps9Jl40pURjT19nNcb4bTSiGCorgqtlqobrl1ZlzG5zX25WlumyTlp+P4OVk0QhWml3/ACRePxQcU7M+i2ZSe6pGl08DYG3I36yeuPFtlO63nFGmZMVikAkOAcQOHxFOpyDWb+A6N+vpIb6+cGi1hXe1dGR7SrX1nAfR7dPa2i6DIgCAIAgCAIBzlXhdPEmq9VQ2Y5ad/wAKoCoI/mLt8Oknja4aUShPHhapSn/g0uzuGanhqWZswYXB6Am6jytb42kls1Kb0RYtUoVJNk1hK+XQ/d5H3fA+EgnH6LsJtdPwb5T0PWRk38FCxG+v99Jkx4K0iPXnGgi+YNhAEAxoefX6coMIugyUMAiu0HC2xKKi1TSs1ywDE7bCzDrJqrFB7a2VMrHldHipaOc7V4c06NKjSp52RQ3tFU51IYd5Qo5kEnlLOO1KTbetnNz4ShWoRW9fPyT/AGd4k1egrOrKwADE2AZhoSOfxEr21qM/y9nQw8h2VpzWn+5Hcb7QYcAp7R1ZXH3AQWykErmHI3teSVY1j70V8nPpXTfZE4vF4CvW+0NUqKUyErlIzkHQ9TyBliMb4x4JFGdmJZZ7jfaNjj3ayn7IHDVD7QsNCh0Xc3DDaaU4r5fmRNl+qQ9vdT7OFqNdi1hckk2Fhqb6DkJ04xS8HnJScm2y2bGogCADMGT13sXjvbYSmT95b0281NgfhY+s4WVDjYz2Xp13uUJk9IC+IAgCAIAgGLE1MqMegJ+AmUYk9Ij2S9MorAEqUBvsbEfEGbJ6eyPinXxM1GgAoS3dChAPAC0w322ZjFKOjXenlNjqDsfyPj9ZunsilHj5MlF2XbUdOY8j+Uw1s2TaNlKwY6ctSDofDSaaaJFNMyMoMxs20W5TyPx/WZ2hpjPbcfDUTA2UZ7jQ+HxmUYbRdDMopeYMlIAgMhO0b10pvUoPbKmqZAb63LKdwQD4jSWMfhKSjIoZrsjBzh8HmuO4tWrG9Sox5DWwHoJ14UwitJHlbMm6x7kzXr1cxBtayqu5P3VA3PlJIrRDKfPsx2m3g0EGeykAvFI2uNRztqR5jkPGa8kZ4vWyybGogCAd9+zDFaVqfQq49RY/QTl58e1I9F6JZ1KB3s5x6AQBAEAQBAI/jwP2etlNm9m9j45TN6/1Igyd+1LX0yKwmHf7KpJzVLe26fvCfaW8NTbykkmnPRDVCSpT+SXw9UMoYbEX8deokMvJag9xMjKCLHaYT0btGA0iu2o6cx+v185JsicWiqhW6H8v0gxpM1sfj0oi2ds3JAQzH0N7TMYORHZZGBH8K445qFa2gJ7t1ylegbr8JJZSlHaK9OXLnxmdFKx0ixhc/P8Av5zKMaGXoT9frAa0WJVvtY6kdDcTOjVPZdn8D/flMaNtnmva3jNT7W/sqjoECpozAXAuTbbc/KdbGoi6/wAyPLeo5c1fqDZpVO0mJqUzSZ8wew+6M++wK+Ul/C1xfIg/H3zj7e/JJ8G7GNVUtWL0hplGUZj1uLmwkNuaovUey1i+kysW59G9V7ArY5Kz5raZlW1/G2sijnvfgsS9EjrqRp4Hga1Kfs0/d4ugxZw2oYn7pF7921tR6zeWQ1Lb7TIYYSlDiupx/wDZzGMosjsrrlYHvDx308JdrlGS2jkXVyhNqRTB4c1KiIL3ZgvxO9pmc3GLZimvnNR+zux2RpplC5muSKrFgpKEctNBe2gsdd9JynmSls9KvSowSX+5ynabAGjXZQmRP/jtsVA3vzPWX8axTh57OJn0Oq3WtL4ImWSgIB1X7OK1sWR71Nh8Cp/WUs6P+mmdj0aertfaPUBOOeqKwBAEAQBAMGMW6EHY6HyOkyumazW4tEH2Zz/Z1Dkkqzpc7kK5UfSS365bRWxOXt6l9m6lKp7VmLA0yosNcysOh5g9PCaclxJVGSm/o2rkb6+X6TUl2Vz6aR2GyjUgfMcxv8Y2YcdliUspuFUk7mwVvjsflM7NeOn12QXHQfbq2RghW1RiO7e+m3Px2tLNLXFpnPyoSdikl/JtUMewWwIYDQf8zWVSbN4ZEo9Mx0OK1M9mU2JsTpa3kBMypWujWOVLl2Z63HkXcN8P185GqGTyzIIiOFcT/wC4ZmNlqE3HIEnu/p6ye2r8i0VKMjdz34OiGPp++vxlTgzpq6H2cz2i4HQqsGVyhLM1RgrONQL5rHu8rS5TfOC0cjMwqbZcovX2YMLwbCYNkrVcQcw7yA2F9LXygZpJK6y1OMYkVWJjYzVk5koO12F29q3rTe30lf8ACWfRdXqmO30zZp4qlVq03SupOVwqBtGva5I6jL8zI3CUI6aJ1dXOaal/g1OO4Na7gIWTEUxmRluCVBFxmIsRqOtvjN6puK78EWVQrGuPUkaXbbhr1KdNwb5DZgcoJDWF77XH5ybFuUZNFX1LElZCMl8eTWxXCaWBRMQntHZXGpKroQRsVNhr5zaN0rW4MinjQw4K1dsja/bTEE90U1HTKTfzJP0k0cCv5ZVn6xfJ7WjX4v2lfEU/ZvTpjUHMM17jpc6SSrFVctohyvUZXw4ySISWjnFIMHQdg2tjafiHH/j/AElXM/pHT9Jf/cI9bnEPXiAIAgCAIBixP3YBDfbEpK/tGyhCWYm/3WOYHx3A0kqg5Poru2NcXzNzC4laihlNwQCOuu1xykco8fJJCxTinEz3mCQtcXtMpmrRXXz+Xzgyuhn66f31jQ2XXgzrZp4uhSa5cKD1vlPoRN4yl8EFldevzIhce1FR3KzZug74P9+cng5/KKVsKtflb2RgoVqmyOf5bD4mT84IpexbLwjdwfBqid+pkQAXN2Gg6m2kjlem9RJ4Yko/mm9GrxTj1KiQA61Sd8moHmdpJVVOaIL8qurre/4NCr2lourKVYZlKk2GxFpL+Hkiv+OraZhxXFMLUp5HViQoCuB+8GUaa8x4bTMarIy3E1syaLIcZnMy6jkvXwSPZ/GU6NdKlQNZb2y2vfa5B3FjtIMiDnDSLWFdGq1Sl4PTeH8TpVxek4a242I8wdROLOuUHpnr6Mmq5covZlxGUjK+WzXFmtY+FjvNVv4JJuHiT6/cYrDrUUo6hlO4O0KcovaFlcJw4y7RCv2XwiDMaZsoJN3a1gL6i+ssRybG0tnPn6bjRi5a8HnDkXNtrm3lfSdpb12eUnrk9FsyaiDBOdjA32tClswDkA7HunS/LfeVszXt6Oh6Zv304nqmAxq1VuLgg2ZToysN1YTiSjo9dXYpmzMG+y6DIgCAIBjxA7pgHFdv7/Z1tp+8Abyym3zAl3B/qHG9Z37K19nL8E7R1MO7NYOr2zrtfKLAg8jaXrsWM/5OPiZ86Jbfh/B6Xw7HLXprUTZhfyOxHxnHnBwlxZ6vHuV0FOJsX1mhM/JdeAVvALSo8vKZ2Y0YcRQVtGVW23UfWZTNJR30y6mqrsoXyA/KHJsKMV8FzVAASToAST0AF9ZhJvwbOSS2ea9qu0hxLFKZIog6bjOfebw6CdjGxlBbfk8p6h6hK+XGPg52XDlCAIAgCDJs4HHVKLZqTFTsbcxe9iOYmk64zWpEtN86Zbg9GfjHF6mJZWqWBUWGW4G9776Ga10wgtIlyMyy5pyfg2MJ2mxNMBRUzAe+Ax/3HX5yOWLXL4Ja/Ur4LSZt4nj+Jr4dwQuW59owUiy90gb6XN5GseuE0yeefkXUtfHyc7LpyCT4Zwr21Gsyk+0phWCj8Sm+bxvpILLeE0n4LuPi+9XJryiMKkbgi+2lvhJdp+GVXBp6aOq/ZxRvii3u02+ZUfrKedL8iX2dX0eG72/pHacXU0ai1052SoPeHK/jyB8pzq9SXE71ydclNf5JelUDAMNQQCD4GRa10WU01syzBuIBS8AXgA6iAef/ALRajCnSXXKXYnzVdAfifhOjga5NnB9bk1CK/c4WdT9zzh1PYjjoosaVVrU21Uk2VG577A6fCUcyjkuUfJ2fSs1Vy4T8HoVNwdQQQQCCDcEdQZyWmnpnpoyUu0y+YNheALwC07iZMfJWYMmpxauEo1WbYI3/AKkWm9SbmkV8majVJv6PHRPRfB4Zvb2IMCAIAgCAIAgCAT3Y6sPbNRb7tZGQjxAJH5yplLpSXwdP0yW7HW/EiHxVA03ZDurFT6G0sQacU0ULa+Fji/hm/wBnOK/ZqucglSpDAWueY38ZHkVe4izhZX4ee34Z2fZ+omJQVqlNM4dlByg2Aa6gHwBE5l7lU+KZ6DC9vJr9ycezP2N4eKdbFsBYe0Cjw0zkX/njInyjFDAoULLJL7J3jS/uKngpYea6j6StW9SRfvW4M55ONmj+790m3kTcfWWXUpPZz1kOC4nYSodYx1mIUlRc20HWART8WXa5v02sehk0at9lSeSo9Efi+K+xzVXdytvuXFr8sul7nzksaOXSK08xwTky/s9x+pWpl6qKi3OTvHVepvt585pbTx8EmLmOyO5LRHdvaHtMPnXZHD+BUqVJB5/eBkuHLjPRB6tD3KOUfg87nYPK6EGDtf2fcTPeoMb/AI6fP+ID5H4zm51KX5keh9Gynt1yO2BnMZ6DaK3gyLwCg3PpMmF5K3mDJA9ssMamGNs1lIZsovdRe9xzHP0lnEklZ2c71Otzo6PMm8NZ3DyD8lINRAEAQBAEAQBAJLs4f+6o627419Dp+XrIcj+my5g/14mXtZRK4urf8RDDyIH6GaYr3Wkb+pQcciW/kjcNh2qMEQXYmwH69B4yac1BbZVqqlZJRij1PhWCGHoqmndHePU7sZw7J85ns8epUU8fo3+z1ErRBP3qhaq387FgPQED0mlj2zfHjxjsu49UtSK83IQeup+QMzUtyMZD1DX2cRxGgWqMQOn0EuJo5Fn6mekznnfKQCO4jwhKuuqv7w39RzkkLZRILceFiOc4rwhwpSquenvmW+luZG4MtQuT8HMvxJJa8ozUGQqALEWtbwta1pmXkJx8IuVCPusQCVzA95Sqi2UKdFHlNWkbJ6RC8R4HRcEsPs72zMy60b5rAEHW+20mhdOH7oq3YlVv7M57ifAa1C5dbp766r68x6y3DIhPpeTl3YNlXeto1uGYl6VVHp6sp0HI8iD4ETa2KnDTI8ac67FKKO//AOoS1hksTb/UbnkJynjpeT0yzuT0kTOFVwLsTc8jy+HOVpa3pF+tS1uRnvMEm2UVvrDMJ9lxMwbFrqCCDqCCCPAixmU9PZiUVJOL+Tyjj3DzQruliFvenfmnIg853qLFOCPFZtDqtcfj4I6TFMQBAEAQBAEAQDLhauR1ffKwa3kbzSa5RaJKp8JqX7nZcV4a+Pq03Sy0fZKc5te7EkgDmRt8ZzqrVRBx+Tv340syyM1+nXkn+FcJpYdbU11O7HVj5n8hKll07H2dTGw66F+VG61HOMvJtD5Hf5XkcXosTTa0S201Nukc3jsV7V8w+6twvj1by5Dy8ZYhHitFGyfN7Nvh3DVamrNe7Xb0JJHyImsp99G0KFKKbJuQl0QBAKGARuN4NTqajuN7y6fEbGSRslEr2Y8ZkTXwValuM6+8v5rvJ42xfkpTx5w8dospVg203/gi39otC5O8hK6szDk7Fbd/mR4C0w47Nt68M56sqly+RFYjvZBYX5kDlJ49LRQscZT2kYMXUZUZkuGGxG4N9xN0k3pkbcopuPkmOzna4VCKdfRzYK4HdYk7Ecj8pXyMTW3DwX8H1TlquzydZKB3Nlq7TOzAtA0NYGmR/GuFpiaeRwQRqrDdT4eHUSWq11voq5OLDIhqXk57/oZP89r/AMAt8Ly2s5/Ry/8Aokf7mWHsIb6Vxb+DXw5zb8f+xo/RO/1kVx7sy+GAYN7RSbaKQRpfUdNJPTlxs6fRTzPTJ0JOPZBMpBsQQeh3lpNNdHNlFxemtFJk1EAQBAEGTo+BVcRiilH2jCkgGfLYdwbAkaknaUsiNde5fLOvhTvvkq09RR6AqgCw0A0A6ATkPt7PUpaWl4N3BpYX6/SYf7D47IziWP8AaXRD3Nmb3v8ASp6dT6SaENdsqW2tvijVw+G9q+QfdFi/gvu+Z+l/CbylxW/kjhDk9I6ULK3kvqOvBfBkQBAEAQBaAR3EeGo/etZhzGh/rN4zkiGymMzmcdVyNkY9611PVdjbx6y5X+ZbOXkf6cuJDGWEUG+yq35aHWx/vzmGbRNgYGk5DVEIIZcrpe7G4PeUDa//ADNHKSWtkyqrlJSku0dfTrgjNcEDcg3Gm9+k57g0zuRsi1sp7awBOxGhGvxAjg2PdijIGB21mhJ0xBlFYBad5lGvyLRvo20tg6c5ldvo1aWuzy7tNjhWxDutiuiqR+IDmevP5TuY8HGC2eMz7Y23NxIuTlIQBAEfJk3uFcLqYh8tMfxN+FR1J/KQ2WqtbZZxsWd8tRR6VwnhqYemEQeLHmx6mca212S2z12LjRogoxN0WGrGyjUn8pGu/BPJ68mrjMY1TQXWn02ZvP3V8N/LaSxjorTsc+vCMFOkWbIgF+Ztoo6n8hzm0ml2yNR5PUSfwWEWmuVfMnmT1MglJtl2EFFGxNTcQBAEAQBAEApaAcz2y4MatLNT/wASmcyW3/1L6j5iWca1Qlp+Gc/1Ch2V7j5RxWAxucWbR+Y2v4j9J0ZQ0cCuzl0bqNYyNkyZJ4OsDI5IsQaNupT7mVdB0Gg68pGvJO3taRo06j0tBfL05ek3/KyFcosmcJibdLHfXY9ZWsh8nSota6ZvJVB2IPrINF3nF+DFXxqJuwv0GpmVCTI53Qj5ZFYrjZ1yADxOvy2lmGPvyULc7+w0uF8TxBqqpYVFY2sQFI0P3WE3tpgo7IcfLtc0m97OkFcXs11PutpfyOzehMqcWu0dXmmtM8x7RYIUcRURfu3uo6Bhe3pedvHnygmzx+dSq72l4I2TlIQZ0IME72a7PtiTma60gdTzY+6v6yrkZCr6Xk6mD6fK983+k77D0adBAqhUUctvmdzOTJzm9s9NXCqlaQbFE/cUnxbuj4HU/CFXryYlfv8ASjEVO7m5Hoo8QOXmdfGSLrwRPb7kzJhsM1U93up75G/8AO/nt5zVySMxg5/wTWFwq01sosOfUnqTzMhbbLUIKK0jPMG4gCAIAgCAIAgCAUYQDzntv2bNNjiKI7hN3A3U+8PA/KdPFyFJcJf4POepYLhL3a/8kZwuo9RSSp0FywGhF7X8+sms1FlahzsW9eCSwOH9o2XNlP4bjQnpfrIZzcey3RVGx632SaYCuh/Cw8G/W0hV8GWvwdsfkuGJANnBU9CLTO0/BH3D9RsI4O1o0zZST8FSBMNIzza8GpjKiILtYTeEW+kQWziu5M1MBh2xJ/docvvnRfQ8/SbTnGHlmtNMr/C6LuK8KagQwJI0sw0s3Tw8JrC1TTTJbceVLUkdRha61qYbQgjUGx1G4PjKjTizp1yVkdkZxLsth6xzFWVrWurHltobiTV5M4LSKuR6fTc+TIOv2D9yuf5k/MGWY5r+Uc+fo39sjUPYWr/m0/g03WbH6If+jWfZlpdhm/FWH8qE/UzEs1fCN4+jv5Z0mB4f7KmtMO2VRbQBfEknfc9ZSnPlLkzrU0+3BQT6MwoKuttebEkn1ZtZqbuKQTM/+Gpb/Vsn+7n6XhvXkLb8I38Pwob1DnPTZB6c/M/KaOx/BNGn5kSIEjJtFYMiAIAgCAIAgCAIAgCAWsoOh1HODDSfTIGjwNcO7tSU+zqasmvdPVRzB6cuXSTStc135KleNGqTcfDI3ifB79+l5lR9V/SSV3fEiHIw9vlX5MvB+J5u4/3xoDtfwPjNLK15RLjZPJcJeSTqU1YWYAjoRf6yLbXaLbSfk1X4VS5Ar/CxHy2mytkQPGqZY3DWH3ah8mAPzEkV7+SOWJ9Mh+L8FxFQgr7JiCCLk206gjUSxDIgk0yjdgWyknHs6jD4whFDU2BAAbKFKg2/CAb29JTaTfk6cHKK8Fa2LpOCrhrHcMjj6iEmvBhyjJaaITBVVw1XL7RDSfqwVh0JU28jaTy5WLwVISjRLXLpkyeI0f8ANp/71/WR8JfRZ/EV/wByMbcTojerT/3r+sz7U/ow8iv+5FFx9NhdWzA7ZQWB8rDWa8TKsTXRq0+MI9Q06au7L96y2Vf4mOx8Ju63FbZFDIU5cYLbNulh6r+6g6i7H52F/jI+cV4J/bm/JvUuGILFruRzbX4L90egmrm2bxpijcAmhLrRUQZKwBAEAQBAEAQBAEAQBAEAQBAMNXDg+B6wCD4vwTP3l0b3hsf4v1ktdrj0yrfjKfa6ZhwWIqLZaykHYP8AhI8T1mZqL7QqnOP5ZokR8vUSEsiABMhCYMi8zox0zzTtdihUxT2bMFsg6Cw1C+FyZ2cWOq9nkPU5ud70aeB4RWrH93TJHvWsvqxktl9cfJXpxb7XqKZ2HBex6U+9XtUf3dcg/wD0flOffmSl1Hwd7E9JhD81nbOlahnUoL2It3SRp4EbSkpPezrOCceJsYDhaUlCqAqj8I29TzMSm5MzCuMFqKJAC01NysAQBAEAQBAEAQBAEAQBAEAQBAEAQCxntAMTVoBr1GB5QDCYBS8AXgwLwZGaAWFFvey365Rebc2aOuL70XiYb2bKKXgy01EwZNum/hAMqmAXQBAEAQBAEAQBAEAQBAEAQBAEAQBAEAtKwDGaMAxth4BYcMYBacOYBYcOYBT7MYAGGMAuGGMAvXDGAZVw8AyLSgGQCAVgCAIAgCAIAgCAIAgCAIAgCAIAgCAIAgCAIAgCAIAgCAIAgCAIAgCAIAgCAIAgCAIB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556791"/>
            <a:ext cx="1368152" cy="108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45738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ns20\rdocs$\docentes\dc086\Documentos\As minhas imagens\outras\grupo mus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97152"/>
            <a:ext cx="1981200" cy="2048247"/>
          </a:xfrm>
          <a:prstGeom prst="rect">
            <a:avLst/>
          </a:prstGeom>
          <a:noFill/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605635"/>
              </p:ext>
            </p:extLst>
          </p:nvPr>
        </p:nvGraphicFramePr>
        <p:xfrm>
          <a:off x="755576" y="116632"/>
          <a:ext cx="7992888" cy="62068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992888"/>
              </a:tblGrid>
              <a:tr h="620688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78019" cy="648072"/>
          </a:xfrm>
        </p:spPr>
        <p:txBody>
          <a:bodyPr/>
          <a:lstStyle/>
          <a:p>
            <a:pPr algn="ctr"/>
            <a:r>
              <a:rPr lang="pt-PT" sz="3200" b="1" dirty="0" smtClean="0">
                <a:solidFill>
                  <a:srgbClr val="C00000"/>
                </a:solidFill>
                <a:latin typeface="+mn-lt"/>
              </a:rPr>
              <a:t>Técnico de Turismo</a:t>
            </a:r>
            <a:endParaRPr lang="pt-PT" sz="3200" dirty="0"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908720"/>
            <a:ext cx="8406011" cy="5760640"/>
          </a:xfrm>
        </p:spPr>
        <p:txBody>
          <a:bodyPr/>
          <a:lstStyle/>
          <a:p>
            <a:pPr algn="just">
              <a:buNone/>
            </a:pPr>
            <a:r>
              <a:rPr lang="pt-PT" sz="1800" dirty="0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rofissional que executa serviços de informação, animação e organização de eventos em empresas de turismo, de reservas em agências de viagens e de receção e acolhimento em unidades turísticas.</a:t>
            </a:r>
          </a:p>
          <a:p>
            <a:pPr algn="just">
              <a:buNone/>
            </a:pPr>
            <a:endParaRPr lang="pt-PT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As </a:t>
            </a:r>
            <a:r>
              <a:rPr lang="pt-PT" sz="1800" b="1" dirty="0" smtClean="0">
                <a:solidFill>
                  <a:schemeClr val="tx1">
                    <a:lumMod val="50000"/>
                  </a:schemeClr>
                </a:solidFill>
              </a:rPr>
              <a:t>atividades principais </a:t>
            </a: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a desempenhar por este técnico são: </a:t>
            </a:r>
          </a:p>
          <a:p>
            <a:pPr algn="just">
              <a:buNone/>
            </a:pPr>
            <a:endParaRPr lang="pt-PT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_ </a:t>
            </a:r>
            <a:r>
              <a:rPr lang="pt-PT" sz="1800" b="1" dirty="0" smtClean="0">
                <a:solidFill>
                  <a:schemeClr val="tx1">
                    <a:lumMod val="50000"/>
                  </a:schemeClr>
                </a:solidFill>
              </a:rPr>
              <a:t>Desenvolver os serviços de informação, organização e animação de eventos em empresas de turismo;</a:t>
            </a:r>
            <a:endParaRPr lang="pt-PT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prestar informações de carácter turístico sobre o país e sobre o local onde se encontra;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organizar e acompanhar programas de animação;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organizar eventos, conferências e programas especiais para grupos;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proceder ao atendimento e acompanhamento de clientes, identificando as suas necessidades e orientando as suas escolhas;</a:t>
            </a:r>
          </a:p>
          <a:p>
            <a:pPr algn="just">
              <a:buNone/>
            </a:pP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4338587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546290"/>
              </p:ext>
            </p:extLst>
          </p:nvPr>
        </p:nvGraphicFramePr>
        <p:xfrm>
          <a:off x="755576" y="116632"/>
          <a:ext cx="7992888" cy="62068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992888"/>
              </a:tblGrid>
              <a:tr h="620688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78019" cy="648072"/>
          </a:xfrm>
        </p:spPr>
        <p:txBody>
          <a:bodyPr/>
          <a:lstStyle/>
          <a:p>
            <a:pPr algn="ctr"/>
            <a:r>
              <a:rPr lang="pt-PT" sz="3200" b="1" dirty="0" smtClean="0">
                <a:solidFill>
                  <a:srgbClr val="C00000"/>
                </a:solidFill>
                <a:latin typeface="+mn-lt"/>
              </a:rPr>
              <a:t>Técnico de Turismo</a:t>
            </a:r>
            <a:endParaRPr lang="pt-PT" sz="3200" dirty="0"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908720"/>
            <a:ext cx="7848872" cy="5760640"/>
          </a:xfrm>
        </p:spPr>
        <p:txBody>
          <a:bodyPr/>
          <a:lstStyle/>
          <a:p>
            <a:pPr algn="just">
              <a:buNone/>
            </a:pP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</a:rPr>
              <a:t> </a:t>
            </a:r>
          </a:p>
          <a:p>
            <a:pPr algn="just">
              <a:buNone/>
            </a:pPr>
            <a:r>
              <a:rPr lang="pt-PT" sz="1600" dirty="0" smtClean="0">
                <a:solidFill>
                  <a:schemeClr val="tx1">
                    <a:lumMod val="50000"/>
                  </a:schemeClr>
                </a:solidFill>
              </a:rPr>
              <a:t>_ </a:t>
            </a:r>
            <a:r>
              <a:rPr lang="pt-PT" sz="1800" b="1" dirty="0" smtClean="0">
                <a:solidFill>
                  <a:schemeClr val="tx1">
                    <a:lumMod val="50000"/>
                  </a:schemeClr>
                </a:solidFill>
              </a:rPr>
              <a:t>Executar os serviços de </a:t>
            </a:r>
            <a:r>
              <a:rPr lang="pt-PT" sz="1800" b="1" dirty="0" err="1" smtClean="0">
                <a:solidFill>
                  <a:schemeClr val="tx1">
                    <a:lumMod val="50000"/>
                  </a:schemeClr>
                </a:solidFill>
              </a:rPr>
              <a:t>receção</a:t>
            </a:r>
            <a:r>
              <a:rPr lang="pt-PT" sz="1800" b="1" dirty="0" smtClean="0">
                <a:solidFill>
                  <a:schemeClr val="tx1">
                    <a:lumMod val="50000"/>
                  </a:schemeClr>
                </a:solidFill>
              </a:rPr>
              <a:t> e acolhimento em unidades turísticas</a:t>
            </a: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pt-PT" sz="1800" dirty="0" err="1" smtClean="0">
                <a:solidFill>
                  <a:schemeClr val="tx1">
                    <a:lumMod val="50000"/>
                  </a:schemeClr>
                </a:solidFill>
              </a:rPr>
              <a:t>efetuar</a:t>
            </a: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 a pesquisa de diversos tipos de informação turística;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prestar informação e promover produtos e serviços turísticos;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vender produtos e serviços turísticos;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pt-PT" sz="1800" dirty="0" err="1" smtClean="0">
                <a:solidFill>
                  <a:schemeClr val="tx1">
                    <a:lumMod val="50000"/>
                  </a:schemeClr>
                </a:solidFill>
              </a:rPr>
              <a:t>efetuar</a:t>
            </a: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 as operações de reservas;</a:t>
            </a:r>
          </a:p>
          <a:p>
            <a:pPr marL="0" indent="0"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prestar informação sobre o património histórico, cultural, etnográfico e </a:t>
            </a:r>
          </a:p>
          <a:p>
            <a:pPr marL="0" indent="0"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gastronómico da região e do país;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prestar assistência ao cliente;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-realizar o atendimento e a </a:t>
            </a:r>
            <a:r>
              <a:rPr lang="pt-PT" sz="1800" dirty="0" err="1" smtClean="0">
                <a:solidFill>
                  <a:schemeClr val="tx1">
                    <a:lumMod val="50000"/>
                  </a:schemeClr>
                </a:solidFill>
              </a:rPr>
              <a:t>receção</a:t>
            </a: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 do cliente.</a:t>
            </a:r>
          </a:p>
          <a:p>
            <a:pPr algn="just">
              <a:buNone/>
            </a:pPr>
            <a:endParaRPr lang="pt-PT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84" y="4509120"/>
            <a:ext cx="2286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10021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074960"/>
              </p:ext>
            </p:extLst>
          </p:nvPr>
        </p:nvGraphicFramePr>
        <p:xfrm>
          <a:off x="755576" y="116632"/>
          <a:ext cx="7992888" cy="62068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992888"/>
              </a:tblGrid>
              <a:tr h="620688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78019" cy="648072"/>
          </a:xfrm>
        </p:spPr>
        <p:txBody>
          <a:bodyPr/>
          <a:lstStyle/>
          <a:p>
            <a:pPr algn="ctr"/>
            <a:r>
              <a:rPr lang="pt-PT" sz="3200" b="1" dirty="0" smtClean="0">
                <a:solidFill>
                  <a:srgbClr val="C00000"/>
                </a:solidFill>
                <a:latin typeface="+mn-lt"/>
              </a:rPr>
              <a:t>Técnico de Turismo</a:t>
            </a:r>
            <a:endParaRPr lang="pt-PT" sz="3200" dirty="0"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8406011" cy="5616624"/>
          </a:xfrm>
        </p:spPr>
        <p:txBody>
          <a:bodyPr/>
          <a:lstStyle/>
          <a:p>
            <a:pPr algn="just">
              <a:buNone/>
            </a:pPr>
            <a:r>
              <a:rPr lang="pt-PT" sz="1400" dirty="0" smtClean="0">
                <a:solidFill>
                  <a:schemeClr val="tx1">
                    <a:lumMod val="50000"/>
                  </a:schemeClr>
                </a:solidFill>
              </a:rPr>
              <a:t>_ </a:t>
            </a:r>
            <a:r>
              <a:rPr lang="pt-PT" sz="1800" b="1" dirty="0" smtClean="0">
                <a:solidFill>
                  <a:schemeClr val="tx1">
                    <a:lumMod val="50000"/>
                  </a:schemeClr>
                </a:solidFill>
              </a:rPr>
              <a:t>Executar serviços em agências de viagens:</a:t>
            </a:r>
            <a:endParaRPr lang="pt-PT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apresentar, aconselhar e propor ao cliente diversos tipos de produtos turísticos adequados à sua motivação e interesses;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transmitir aos clientes toda a informação e documentação relativa ao serviço turístico solicitado;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efetuar as reservas, emitir bilhetes e </a:t>
            </a:r>
            <a:r>
              <a:rPr lang="pt-PT" sz="1800" i="1" dirty="0" smtClean="0">
                <a:solidFill>
                  <a:schemeClr val="tx1">
                    <a:lumMod val="50000"/>
                  </a:schemeClr>
                </a:solidFill>
              </a:rPr>
              <a:t>vouchers </a:t>
            </a: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e outra documentação relevante para as viagens ou serviços a prestar;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proceder à venda e faturação dos serviços prestados;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organizar processos individuais de clientes, efetuar </a:t>
            </a:r>
            <a:r>
              <a:rPr lang="pt-PT" sz="1800" i="1" dirty="0" err="1" smtClean="0">
                <a:solidFill>
                  <a:schemeClr val="tx1">
                    <a:lumMod val="50000"/>
                  </a:schemeClr>
                </a:solidFill>
              </a:rPr>
              <a:t>transfers</a:t>
            </a:r>
            <a:r>
              <a:rPr lang="pt-PT" sz="18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de chegada e partida;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prestar assistência em aeroportos (chegadas e partidas);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realizar programas de viagens, conferências, etc. 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organizar eventos e programas para grupos especiais;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proceder ao acompanhamento de fornecedores de serviços de agências de viagens, tais como operadores turísticos, empresas ou clientes individuais em fase de contratação;</a:t>
            </a:r>
          </a:p>
          <a:p>
            <a:pPr algn="just">
              <a:buNone/>
            </a:pPr>
            <a:r>
              <a:rPr lang="pt-PT" sz="1800" dirty="0" smtClean="0">
                <a:solidFill>
                  <a:schemeClr val="tx1">
                    <a:lumMod val="50000"/>
                  </a:schemeClr>
                </a:solidFill>
              </a:rPr>
              <a:t>- organizar o arquivo da agência de viagens;</a:t>
            </a:r>
          </a:p>
          <a:p>
            <a:pPr algn="just">
              <a:buNone/>
            </a:pPr>
            <a:r>
              <a:rPr lang="pt-PT" sz="1400" dirty="0" smtClean="0">
                <a:solidFill>
                  <a:schemeClr val="tx1">
                    <a:lumMod val="50000"/>
                  </a:schemeClr>
                </a:solidFill>
              </a:rPr>
              <a:t> </a:t>
            </a:r>
          </a:p>
          <a:p>
            <a:pPr algn="just">
              <a:buNone/>
            </a:pPr>
            <a:endParaRPr lang="pt-PT" sz="1050" dirty="0"/>
          </a:p>
        </p:txBody>
      </p:sp>
      <p:pic>
        <p:nvPicPr>
          <p:cNvPr id="1026" name="Picture 2" descr="https://encrypted-tbn0.gstatic.com/images?q=tbn:ANd9GcT7xMUiAeAs1Zg2hDKM6fOTIMz9EYgrfI0iE8UHYW255cEU6PhI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17232"/>
            <a:ext cx="1512168" cy="123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83237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362950" cy="6480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PT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CursoVocacional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Dual</a:t>
            </a:r>
            <a:endParaRPr lang="pt-PT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Marcador de Posição de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t-PT" smtClean="0"/>
          </a:p>
        </p:txBody>
      </p:sp>
      <p:graphicFrame>
        <p:nvGraphicFramePr>
          <p:cNvPr id="7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678628"/>
              </p:ext>
            </p:extLst>
          </p:nvPr>
        </p:nvGraphicFramePr>
        <p:xfrm>
          <a:off x="467544" y="764703"/>
          <a:ext cx="8424862" cy="57606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24862"/>
              </a:tblGrid>
              <a:tr h="802316">
                <a:tc>
                  <a:txBody>
                    <a:bodyPr/>
                    <a:lstStyle/>
                    <a:p>
                      <a:pPr algn="r"/>
                      <a:r>
                        <a:rPr lang="pt-PT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Diploma de conclusão do nível secundário de educação</a:t>
                      </a:r>
                    </a:p>
                    <a:p>
                      <a:pPr algn="r"/>
                      <a:r>
                        <a:rPr lang="pt-PT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Certificado </a:t>
                      </a:r>
                      <a:r>
                        <a:rPr lang="pt-PT" sz="1800" b="1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qualificação </a:t>
                      </a:r>
                      <a:r>
                        <a:rPr lang="pt-PT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nível 4 de qualificação do QNQ</a:t>
                      </a:r>
                    </a:p>
                  </a:txBody>
                  <a:tcPr marL="91439" marR="91439" marT="45717" marB="45717"/>
                </a:tc>
              </a:tr>
              <a:tr h="4272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Duração de 2 anos</a:t>
                      </a:r>
                      <a:endParaRPr lang="pt-PT" sz="1800" dirty="0"/>
                    </a:p>
                  </a:txBody>
                  <a:tcPr marL="91439" marR="91439" marT="45717" marB="45717"/>
                </a:tc>
              </a:tr>
              <a:tr h="571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dirty="0" smtClean="0">
                          <a:solidFill>
                            <a:srgbClr val="860000"/>
                          </a:solidFill>
                          <a:latin typeface="+mn-lt"/>
                        </a:rPr>
                        <a:t>Alunos com mais de 16 anos</a:t>
                      </a:r>
                    </a:p>
                  </a:txBody>
                  <a:tcPr marL="91439" marR="91439" marT="45717" marB="45717"/>
                </a:tc>
              </a:tr>
              <a:tr h="604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Não realizam exames nacionais para conclusão do 12ºano</a:t>
                      </a:r>
                      <a:endParaRPr lang="pt-PT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17" marB="45717"/>
                </a:tc>
              </a:tr>
              <a:tr h="967887">
                <a:tc>
                  <a:txBody>
                    <a:bodyPr/>
                    <a:lstStyle/>
                    <a:p>
                      <a:pPr algn="just"/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Acesso a outras vias de estudo, designadamente a ofertas educativas das instituições politécnicas que confiram uma qualificação profissional de nível 5</a:t>
                      </a:r>
                      <a:endParaRPr lang="pt-PT" sz="1800" dirty="0">
                        <a:latin typeface="+mn-lt"/>
                      </a:endParaRPr>
                    </a:p>
                  </a:txBody>
                  <a:tcPr marL="91439" marR="91439" marT="45717" marB="45717"/>
                </a:tc>
              </a:tr>
              <a:tr h="427211">
                <a:tc>
                  <a:txBody>
                    <a:bodyPr/>
                    <a:lstStyle/>
                    <a:p>
                      <a:pPr algn="l"/>
                      <a:r>
                        <a:rPr lang="pt-PT" sz="1800" b="1" dirty="0" smtClean="0">
                          <a:solidFill>
                            <a:srgbClr val="860000"/>
                          </a:solidFill>
                          <a:latin typeface="+mn-lt"/>
                        </a:rPr>
                        <a:t>Estágio</a:t>
                      </a:r>
                      <a:r>
                        <a:rPr lang="pt-PT" sz="1800" b="1" baseline="0" dirty="0" smtClean="0">
                          <a:solidFill>
                            <a:srgbClr val="860000"/>
                          </a:solidFill>
                          <a:latin typeface="+mn-lt"/>
                        </a:rPr>
                        <a:t> Formativo</a:t>
                      </a:r>
                      <a:endParaRPr lang="pt-PT" sz="1800" b="1" dirty="0" smtClean="0">
                        <a:solidFill>
                          <a:srgbClr val="860000"/>
                        </a:solidFill>
                        <a:latin typeface="+mn-lt"/>
                      </a:endParaRPr>
                    </a:p>
                  </a:txBody>
                  <a:tcPr marL="91439" marR="91439" marT="45717" marB="45717"/>
                </a:tc>
              </a:tr>
              <a:tr h="747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u="none" dirty="0" smtClean="0">
                          <a:solidFill>
                            <a:srgbClr val="000099"/>
                          </a:solidFill>
                        </a:rPr>
                        <a:t>Avaliação Modular</a:t>
                      </a:r>
                    </a:p>
                    <a:p>
                      <a:endParaRPr lang="pt-PT" sz="1800" dirty="0"/>
                    </a:p>
                  </a:txBody>
                  <a:tcPr marL="91439" marR="91439" marT="45717" marB="45717"/>
                </a:tc>
              </a:tr>
              <a:tr h="121221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PT" sz="1800" b="1" dirty="0" smtClean="0">
                          <a:solidFill>
                            <a:srgbClr val="006600"/>
                          </a:solidFill>
                        </a:rPr>
                        <a:t>Técnico de Cozinha/ Pastelaria</a:t>
                      </a:r>
                      <a:endParaRPr lang="pt-PT" sz="1800" b="1" dirty="0">
                        <a:solidFill>
                          <a:srgbClr val="006600"/>
                        </a:solidFill>
                      </a:endParaRPr>
                    </a:p>
                  </a:txBody>
                  <a:tcPr marL="91439" marR="91439" marT="45717" marB="45717"/>
                </a:tc>
              </a:tr>
            </a:tbl>
          </a:graphicData>
        </a:graphic>
      </p:graphicFrame>
      <p:pic>
        <p:nvPicPr>
          <p:cNvPr id="1026" name="Picture 2" descr="\\ns20\rdocs$\docentes\dc086\Documentos\As minhas imagens\tecnic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1905000"/>
          </a:xfrm>
          <a:prstGeom prst="rect">
            <a:avLst/>
          </a:prstGeom>
          <a:noFill/>
        </p:spPr>
      </p:pic>
      <p:pic>
        <p:nvPicPr>
          <p:cNvPr id="4098" name="Picture 2" descr="\\ns20\rdocs$\docentes\dc086\Documentos\As minhas imagens\outras\REST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84783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71656" cy="2376264"/>
          </a:xfrm>
        </p:spPr>
        <p:txBody>
          <a:bodyPr/>
          <a:lstStyle/>
          <a:p>
            <a:pPr eaLnBrk="1" hangingPunct="1"/>
            <a:r>
              <a:rPr lang="pt-PT" sz="3600" b="1" dirty="0">
                <a:solidFill>
                  <a:srgbClr val="006600"/>
                </a:solidFill>
                <a:latin typeface="Arial" charset="0"/>
              </a:rPr>
              <a:t>No Agrupamento de </a:t>
            </a:r>
            <a:r>
              <a:rPr lang="pt-PT" sz="3600" b="1" dirty="0" smtClean="0">
                <a:solidFill>
                  <a:srgbClr val="006600"/>
                </a:solidFill>
                <a:latin typeface="Arial" charset="0"/>
              </a:rPr>
              <a:t>Vagos </a:t>
            </a:r>
            <a:br>
              <a:rPr lang="pt-PT" sz="3600" b="1" dirty="0" smtClean="0">
                <a:solidFill>
                  <a:srgbClr val="006600"/>
                </a:solidFill>
                <a:latin typeface="Arial" charset="0"/>
              </a:rPr>
            </a:br>
            <a:r>
              <a:rPr lang="pt-PT" sz="3600" b="1" dirty="0" smtClean="0">
                <a:solidFill>
                  <a:srgbClr val="006600"/>
                </a:solidFill>
                <a:latin typeface="Arial" charset="0"/>
              </a:rPr>
              <a:t>em 2014/2015 </a:t>
            </a:r>
            <a:br>
              <a:rPr lang="pt-PT" sz="3600" b="1" dirty="0" smtClean="0">
                <a:solidFill>
                  <a:srgbClr val="006600"/>
                </a:solidFill>
                <a:latin typeface="Arial" charset="0"/>
              </a:rPr>
            </a:br>
            <a:r>
              <a:rPr lang="pt-PT" sz="3600" b="1" dirty="0" smtClean="0">
                <a:solidFill>
                  <a:srgbClr val="006600"/>
                </a:solidFill>
                <a:latin typeface="Arial" charset="0"/>
              </a:rPr>
              <a:t>podes </a:t>
            </a:r>
            <a:r>
              <a:rPr lang="pt-PT" sz="3600" b="1" dirty="0">
                <a:solidFill>
                  <a:srgbClr val="006600"/>
                </a:solidFill>
                <a:latin typeface="Arial" charset="0"/>
              </a:rPr>
              <a:t>optar  por</a:t>
            </a:r>
            <a:r>
              <a:rPr lang="pt-PT" sz="4000" dirty="0" smtClean="0">
                <a:solidFill>
                  <a:srgbClr val="006600"/>
                </a:solidFill>
                <a:latin typeface="Arial" charset="0"/>
              </a:rPr>
              <a:t>:</a:t>
            </a:r>
          </a:p>
        </p:txBody>
      </p:sp>
      <p:grpSp>
        <p:nvGrpSpPr>
          <p:cNvPr id="4099" name="Organization Chart 11"/>
          <p:cNvGrpSpPr>
            <a:grpSpLocks noChangeAspect="1"/>
          </p:cNvGrpSpPr>
          <p:nvPr/>
        </p:nvGrpSpPr>
        <p:grpSpPr bwMode="auto">
          <a:xfrm>
            <a:off x="1042988" y="3689351"/>
            <a:ext cx="7704137" cy="2443163"/>
            <a:chOff x="671" y="1587"/>
            <a:chExt cx="4894" cy="432"/>
          </a:xfrm>
        </p:grpSpPr>
        <p:cxnSp>
          <p:nvCxnSpPr>
            <p:cNvPr id="4102" name="_s1029"/>
            <p:cNvCxnSpPr>
              <a:cxnSpLocks noChangeShapeType="1"/>
            </p:cNvCxnSpPr>
            <p:nvPr/>
          </p:nvCxnSpPr>
          <p:spPr bwMode="auto">
            <a:xfrm rot="-5400000">
              <a:off x="3046" y="1658"/>
              <a:ext cx="144" cy="2"/>
            </a:xfrm>
            <a:prstGeom prst="bentConnector3">
              <a:avLst>
                <a:gd name="adj1" fmla="val 3050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103" name="_s1030"/>
            <p:cNvCxnSpPr>
              <a:cxnSpLocks noChangeShapeType="1"/>
            </p:cNvCxnSpPr>
            <p:nvPr/>
          </p:nvCxnSpPr>
          <p:spPr bwMode="auto">
            <a:xfrm rot="5400000" flipH="1">
              <a:off x="4054" y="652"/>
              <a:ext cx="144" cy="2014"/>
            </a:xfrm>
            <a:prstGeom prst="bentConnector3">
              <a:avLst>
                <a:gd name="adj1" fmla="val 3050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104" name="_s1031"/>
            <p:cNvCxnSpPr>
              <a:cxnSpLocks noChangeShapeType="1"/>
            </p:cNvCxnSpPr>
            <p:nvPr/>
          </p:nvCxnSpPr>
          <p:spPr bwMode="auto">
            <a:xfrm rot="16200000" flipV="1">
              <a:off x="3065" y="1640"/>
              <a:ext cx="107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105" name="_s1032"/>
            <p:cNvCxnSpPr>
              <a:cxnSpLocks noChangeShapeType="1"/>
            </p:cNvCxnSpPr>
            <p:nvPr/>
          </p:nvCxnSpPr>
          <p:spPr bwMode="auto">
            <a:xfrm rot="-5400000">
              <a:off x="2018" y="656"/>
              <a:ext cx="144" cy="2015"/>
            </a:xfrm>
            <a:prstGeom prst="bentConnector3">
              <a:avLst>
                <a:gd name="adj1" fmla="val 3401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4107" name="_s1034"/>
            <p:cNvSpPr>
              <a:spLocks noChangeArrowheads="1"/>
            </p:cNvSpPr>
            <p:nvPr/>
          </p:nvSpPr>
          <p:spPr bwMode="auto">
            <a:xfrm>
              <a:off x="671" y="17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PT" sz="1400" b="1">
                  <a:latin typeface="Arial" charset="0"/>
                </a:rPr>
                <a:t>Cursos </a:t>
              </a:r>
            </a:p>
            <a:p>
              <a:pPr algn="ctr"/>
              <a:r>
                <a:rPr lang="pt-PT" sz="1400" b="1">
                  <a:latin typeface="Arial" charset="0"/>
                </a:rPr>
                <a:t>Cientifico-</a:t>
              </a:r>
            </a:p>
            <a:p>
              <a:pPr algn="ctr"/>
              <a:r>
                <a:rPr lang="pt-PT" sz="1400" b="1">
                  <a:latin typeface="Arial" charset="0"/>
                </a:rPr>
                <a:t>Humanisticos</a:t>
              </a:r>
            </a:p>
          </p:txBody>
        </p:sp>
        <p:sp>
          <p:nvSpPr>
            <p:cNvPr id="2" name="_s1036"/>
            <p:cNvSpPr>
              <a:spLocks noChangeArrowheads="1"/>
            </p:cNvSpPr>
            <p:nvPr/>
          </p:nvSpPr>
          <p:spPr bwMode="auto">
            <a:xfrm>
              <a:off x="4701" y="17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PT" sz="1400" b="1" dirty="0" smtClean="0">
                  <a:latin typeface="Arial" charset="0"/>
                </a:rPr>
                <a:t>Curso </a:t>
              </a:r>
            </a:p>
            <a:p>
              <a:pPr algn="ctr"/>
              <a:r>
                <a:rPr lang="pt-PT" sz="1400" b="1" dirty="0" smtClean="0">
                  <a:latin typeface="Arial" charset="0"/>
                </a:rPr>
                <a:t>Vocacional</a:t>
              </a:r>
            </a:p>
            <a:p>
              <a:pPr algn="ctr"/>
              <a:r>
                <a:rPr lang="pt-PT" sz="1400" b="1" dirty="0" smtClean="0">
                  <a:latin typeface="Arial" charset="0"/>
                </a:rPr>
                <a:t>Dual </a:t>
              </a:r>
              <a:endParaRPr lang="pt-PT" sz="1400" b="1" dirty="0">
                <a:latin typeface="Arial" charset="0"/>
              </a:endParaRPr>
            </a:p>
          </p:txBody>
        </p:sp>
        <p:sp>
          <p:nvSpPr>
            <p:cNvPr id="3" name="_s1037"/>
            <p:cNvSpPr>
              <a:spLocks noChangeArrowheads="1"/>
            </p:cNvSpPr>
            <p:nvPr/>
          </p:nvSpPr>
          <p:spPr bwMode="auto">
            <a:xfrm>
              <a:off x="2686" y="1731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PT" sz="1400" b="1">
                  <a:latin typeface="Arial" charset="0"/>
                </a:rPr>
                <a:t>Cursos </a:t>
              </a:r>
            </a:p>
            <a:p>
              <a:pPr algn="ctr"/>
              <a:r>
                <a:rPr lang="pt-PT" sz="1400" b="1">
                  <a:latin typeface="Arial" charset="0"/>
                </a:rPr>
                <a:t>Profissionais</a:t>
              </a:r>
            </a:p>
          </p:txBody>
        </p:sp>
      </p:grpSp>
      <p:pic>
        <p:nvPicPr>
          <p:cNvPr id="19" name="Picture 4" descr="\\ns20\rdocs$\docentes\dc086\Documentos\As minhas imagens\rosa dos vento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8440" y="1924050"/>
            <a:ext cx="1268692" cy="175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\\ns20\rdocs$\docentes\dc086\Documentos\CABEÇALHOS\Escola Logotip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10" y="1052736"/>
            <a:ext cx="1315145" cy="9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958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992888" cy="490066"/>
          </a:xfrm>
        </p:spPr>
        <p:txBody>
          <a:bodyPr/>
          <a:lstStyle/>
          <a:p>
            <a:pPr algn="ctr">
              <a:defRPr/>
            </a:pPr>
            <a:r>
              <a:rPr lang="pt-PT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Curso Vocacional Dual Cozinha/ Pastelaria</a:t>
            </a:r>
            <a:endParaRPr lang="pt-PT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33110891"/>
              </p:ext>
            </p:extLst>
          </p:nvPr>
        </p:nvGraphicFramePr>
        <p:xfrm>
          <a:off x="827584" y="908721"/>
          <a:ext cx="7776864" cy="489905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34908"/>
                <a:gridCol w="3433644"/>
                <a:gridCol w="936104"/>
                <a:gridCol w="1008112"/>
                <a:gridCol w="864096"/>
              </a:tblGrid>
              <a:tr h="330642"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Componente de Formação</a:t>
                      </a:r>
                      <a:endParaRPr lang="pt-PT" sz="1100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Disciplina</a:t>
                      </a:r>
                      <a:endParaRPr lang="pt-PT" sz="1100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1º ano</a:t>
                      </a:r>
                    </a:p>
                    <a:p>
                      <a:pPr algn="ctr"/>
                      <a:r>
                        <a:rPr lang="pt-PT" sz="1100" dirty="0" smtClean="0"/>
                        <a:t>horas</a:t>
                      </a:r>
                      <a:endParaRPr lang="pt-PT" sz="1100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2º ano</a:t>
                      </a:r>
                    </a:p>
                    <a:p>
                      <a:pPr algn="ctr"/>
                      <a:r>
                        <a:rPr lang="pt-PT" sz="1100" dirty="0" smtClean="0"/>
                        <a:t>horas</a:t>
                      </a:r>
                      <a:endParaRPr lang="pt-PT" sz="1100" dirty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Total de</a:t>
                      </a:r>
                      <a:r>
                        <a:rPr lang="pt-PT" sz="1100" baseline="0" dirty="0" smtClean="0"/>
                        <a:t> horas </a:t>
                      </a:r>
                      <a:endParaRPr lang="pt-PT" sz="1100" dirty="0"/>
                    </a:p>
                  </a:txBody>
                  <a:tcPr marL="91442" marR="91442" marT="45726" marB="45726"/>
                </a:tc>
              </a:tr>
              <a:tr h="1033091">
                <a:tc>
                  <a:txBody>
                    <a:bodyPr/>
                    <a:lstStyle/>
                    <a:p>
                      <a:endParaRPr lang="pt-PT" sz="11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endParaRPr lang="pt-PT" sz="11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endParaRPr lang="pt-PT" sz="11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pt-PT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Geral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Português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Comunicar</a:t>
                      </a:r>
                      <a:r>
                        <a:rPr lang="pt-PT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em Inglês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Educação Física</a:t>
                      </a:r>
                      <a:endParaRPr lang="pt-PT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180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70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70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320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140</a:t>
                      </a:r>
                    </a:p>
                  </a:txBody>
                  <a:tcPr marL="91442" marR="91442" marT="45726" marB="45726"/>
                </a:tc>
              </a:tr>
              <a:tr h="785116">
                <a:tc>
                  <a:txBody>
                    <a:bodyPr/>
                    <a:lstStyle/>
                    <a:p>
                      <a:endParaRPr lang="pt-PT" sz="11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endParaRPr lang="pt-PT" sz="11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pt-PT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Complementar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Matemática Aplicada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Gestão e Controlo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Plano de Negócios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t-PT" sz="14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40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pt-PT" sz="14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6" marB="45726"/>
                </a:tc>
              </a:tr>
              <a:tr h="683047">
                <a:tc>
                  <a:txBody>
                    <a:bodyPr/>
                    <a:lstStyle/>
                    <a:p>
                      <a:pPr algn="ctr"/>
                      <a:endParaRPr lang="pt-PT" sz="11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pt-PT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Vocacional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t-PT" sz="1400" i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Cozinha / Pastelaria</a:t>
                      </a:r>
                      <a:endParaRPr lang="pt-PT" sz="1400" i="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350</a:t>
                      </a:r>
                      <a:endParaRPr lang="pt-PT" sz="1400" i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350</a:t>
                      </a:r>
                      <a:endParaRPr lang="pt-PT" sz="1400" i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700</a:t>
                      </a:r>
                      <a:endParaRPr lang="pt-PT" sz="1400" i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6" marB="45726"/>
                </a:tc>
              </a:tr>
              <a:tr h="683047">
                <a:tc rowSpan="2">
                  <a:txBody>
                    <a:bodyPr/>
                    <a:lstStyle/>
                    <a:p>
                      <a:pPr algn="ctr"/>
                      <a:endParaRPr lang="pt-PT" sz="11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pt-PT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Estágio</a:t>
                      </a:r>
                      <a:r>
                        <a:rPr lang="pt-PT" sz="11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Formativo</a:t>
                      </a:r>
                      <a:endParaRPr lang="pt-PT" sz="11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Formação Tecnológica</a:t>
                      </a:r>
                      <a:endParaRPr lang="pt-PT" sz="1400" i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150</a:t>
                      </a:r>
                      <a:endParaRPr lang="pt-PT" sz="1400" i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150</a:t>
                      </a:r>
                      <a:endParaRPr lang="pt-PT" sz="1400" i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300</a:t>
                      </a:r>
                      <a:endParaRPr lang="pt-PT" sz="1400" i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6" marB="45726"/>
                </a:tc>
              </a:tr>
              <a:tr h="683047">
                <a:tc vMerge="1">
                  <a:txBody>
                    <a:bodyPr/>
                    <a:lstStyle/>
                    <a:p>
                      <a:endParaRPr lang="pt-PT" sz="1100" dirty="0" smtClean="0"/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40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Estágio Formativo em Empresas</a:t>
                      </a:r>
                      <a:endParaRPr lang="pt-PT" sz="1400" i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550</a:t>
                      </a:r>
                      <a:endParaRPr lang="pt-PT" sz="1400" i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550</a:t>
                      </a:r>
                      <a:endParaRPr lang="pt-PT" sz="1400" i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40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1100</a:t>
                      </a:r>
                      <a:endParaRPr lang="pt-PT" sz="1400" i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6" marB="45726"/>
                </a:tc>
              </a:tr>
            </a:tbl>
          </a:graphicData>
        </a:graphic>
      </p:graphicFrame>
      <p:sp>
        <p:nvSpPr>
          <p:cNvPr id="3" name="AutoShape 2" descr="data:image/jpeg;base64,/9j/4AAQSkZJRgABAQAAAQABAAD/2wCEAAkGBxQSEhUUEhQUFhUWFhYVFBYYFBQXFhgWFxQXFxcYFBUYHCggGBonHhQVIjEhJSkrLi4uFx8zODMsNygtLisBCgoKDg0OGxAQGywkICQsLCwsLCwsLCwsLCwsLCwsLCwsLCwsLCwsLCwsLCwsLCwsLCwsLCwsLCwsLCwsLCwsLP/AABEIAM8A8wMBEQACEQEDEQH/xAAbAAEAAQUBAAAAAAAAAAAAAAAABQECAwQGB//EAEAQAAIBAgQDBQUFBgUEAwAAAAECAAMRBBIhMQVBUQYiYXGBE1KRobEUMkLB0QcjcoLh8DNTYpLxFiSiskPC0v/EABoBAQACAwEAAAAAAAAAAAAAAAADBAECBQb/xAAwEQACAgICAQQABQMDBQAAAAAAAQIDBBESITEFE0FRFCIyYXEzUoEjkbEVJEKh0f/aAAwDAQACEQMRAD8A9xgCAIAgCAIAgCAIAgCAUMAtLiAWmoYBjdj6c5lGGLQZKFZgFtoBW5HMwCorGAXriBz0gGZWB2gFYAgCAIAgCAIAgCAIAgCAIAgCAIAgFDAF4BF8Q40tMlVBdgLm18qgm12a3XkLnwkkam/JWsyYwejWqcSVsxL932Ya41UAm2YAA31BG5taZ4GruXfZFDtUUvmNNrOcwFwFSxsA5GrXW+tr3FpN+HTKaz5R89kzwXj1HFD923etdkOjD05+YkNlMq32XcfLruX5X2SgWRFotK9P6QYKHxmQL9IMlLTALbQC0wC0abQDNTxPWAbCtfaAXQBAEAQBAEAQBAEAQBAEAQBAKXgGOvWVFLMQFAuSTYAeJhJy6RrKaityPPO0fbB6x9lhbqpIXONGYtoAvu+e/lOpRiKK3YedzPU5WPhV4+za4LiqtWmyqGFQLamgzKqKEtmdiLB2tpe+97byG2MYS/Ymxp2Tg/s2ey7ms5WqO/RLDc5lO2UPmJdSL3B0vMXx4dx8Mkwpe6+M/KJniuFdKJGGpoGFrWygEDlqCD5H4iQ1yTl+dlzIrlGv/SXZ55jO0FcVNUp02U/dFICzblu9cgnqN504Y0JR87POWZt0J+EmT3DO352xCX10ZOniCZXswP7DoY/rXWrEdHQ7VYRtqyj+K6/+wlSWNYvg6cPUceX/AJEph8SlQZkZWHVSDInFx8otxsjNbi9l+XrMdbNy0r5zBgssYBRr9IBafL6TI2WHyjQ2VpsV2/pMA3KVYN59IMmWAIAgCAIAgCAIAgCAIAgFLwDFiMQqKXchVUXJOwAhJyekazmoLcjz+rjn4piRRBKYdbsRezMoO58TppynSVax6+Xyefd0s67211FHV1eDYelRdQBSULdnGjADnn39ZT96yUt+TqyxaK62vC+zQ4/x0YemhAD03KhGRyCQoBLEjfbQA685JVU5ya8EGTlxpgmltP6NXsdRKYit7T71YCtTYHQoxPK+h1Gk2yJbgkvjoi9Pg42ycl+rtHX1qgVSTsBeU/J129LZ5D2tv9qqE272VgASbAqNDcDXSd3F/po8b6h1kNkRLBREeDKN/h/FqlEgqdByuV/8lsfnILaoz8lmjKnU+j0vhHEMQ9JWagb21u4VvA2It85yLIQjLpnqsa62cE3EmB5W8JCXfJaJgFDBksgFDALYBaDbaAbeFr5r30P1HWDCM94MlYAgCAIAgCAIAgCAafEcZ7Nb7k6KPHx8JtCPJkVk+KNTB06tQZ3qMoOwUKNOuo2m8nFdJEcVKS5SejgO1/aBqzGkjlqSHfujOwO5yixUcvjOni46iuT8nnPUc2Vkvbi+kZewrCk9WvUstJUylzfRiwsFA3P9Os1zPzaivJt6V/puVkuo68mLtf2j+0sEpM3sgLEfdDtfcj9ZtjY6rW5eTX1DP96XGD6/5Or7P0MNVoUqBdazU0LEAjQMCrK2Xl3yPTwlK5zjJy1rZ18SNNlca98tHTUqQUAKLAAAeQ2lVts6aikuiB7YccbC01KZCzG1mvcjna3TSWMWlWy7Of6jluivr5PKq9YsxZySxNySbknznajFRWkeSnKU5bfyWX/pM7Rrxezaw+DJqCnUIpE86ndsPWRytSW12TV0SctS6/k7DgXZakzq4ZwUIY/dem45GnUA1FxsdfCULcuemjt43p1be9vo7alSyiy2t5W+k5+9vs7sY6WkX38PoYNt9GMOLCAmGOhta/LpfxmDDfXRHJiq3tMj0ltlLFlLFQb2sSVGb08ZLxjog9yzlx10bOGZit3ABPIZtv5gDeaNLZNBtrsvM1Ny2B0axrBsyo1mU2uOTWv620uJJx15InJSTUTb4NxIV1O2dGKVFH4XXf0O48JicHFmKblYn9rySM0JhAEAQBAEAQBAEAg+NnvqOi3+J/oJPX4ZUv7ZCdsuO+yoJRpnv1EGYj8KWsfU7fGWMSnlPk/Bz/U8z2q1CHlnnYnW+DzLNg4t/Zinm7gYtl6seZ6zThHly+ST3Z8OHwa83IzuP2aKM1X3yBlPLKDrf1tObn76+jv+i6735O9apyPxG1pzT0GyH7Sdn0xiL3irJfIRa2o2bTaTU3uplPMw45MdP4LOz/ZalhgGtnq21c//AFGwmbciVjNcX0+uld+fsmDhUzZsi5uuUX+Mh5PRc9qG96KvTDbgG3UAzCk0ujLrjJ9ojsX2gw1F/ZPVVWG4sdLi+9rCSRpsmtpEFmZTVLg3o3cHi0qqHpsGU7MNpHKLi9MmhZGceUWZHOhmDdlsAtIHQQC0qI2NFnr85t2a7S8soR5/GYNl2Uy/3eNhrRoYBSqOrLkIeob6WIZmYODtz16SSXbRXrWotPo5Khxirh8T7WoRbu064H4lt3ai20IsLj1HOX3VGdel5OFHKnVfzfjw/wD6el0qgYBlNwRcHwO05bTT0ekjJSSaMkGwgCAIAgCAIAgENxpO8p6gj4aj85LWytcu9nm3avDlMQSbkOAy+VrEDyI+c6+NJOGjy3qNbjdt/JDyyygb2Awla2dKBqAg2Jpsy+YGx+chssh8ss1UW/qUT0Kn2bovhQK6gEDNmRFV0uLkd0WNjfl6Tlu+cbPyHo44Vc6F7n+6I/sVw/DCrUqUqjsUugD2DWuLsVAGm1pvlWTaSkQ+m49UZuUW+jtkHxlE7YKCDGilj1v5zIKNUtuD9fpGjGwhFuv6wZWjVxnDaNX/ABaSPb3lBPxM2jZKPh6I7Meuz9UdmXD4dKa5UVVHRQAPgJq5OXk2hCMFqK0Vqbf31EwbsqYD8FpMa34MNpeWcZ2m7XFGajQAJGjVDfQ8wo676zoY2JyXKZws/wBV4PhX/ucthsLiMUruC9T2Y1LPtcbd49L/AAlyTqraicmuF9yck3pGfh/Hq+ewrimCABmBNMWAtprl238ZiyiCXLWySjNu5aUtfydYOK16NJzihTUi3s3U5gzHYFRe22+glB0wnLUDtRyrK4N3a/Zo5fjXairWYimTTpmwCiwYi2uY+vLSXqsSMPJx8r1Ky16j0iDSoQrKNmtfTobi3SWdLeznc3prZ6J+zni+emaDHvU9U8UJ/I6eonKzauL5L5PS+j5POv235X/B2konaEAQBAEAQBAEA5Ltvxv2BoqObZ3/AIBcG3jr8pbxaee2cv1HL9lxX+5o9pOHfaKN01Ze+lvxC2o9R9JLRZwlplbNoV9XKPwbHAuyNFaaPVTOzIM4bUAnU6eG00uy5SbSZJiem1RgpTW2dR9mplAmVSgsAvKy7C3ptKnJ72dVVx4610X0KKoLIoUXJsBYXJuZhtvybRiorSC0lzEhQDzIAuTyuecbZhQintIyzBuIBSAWNv8AP9IMFWUHlAaLcvQn6/WBoax+wZFcS4uKVWlTKlvaXsRqbjkBt43vJoVbi2VLspQnGP2SOcSHRbUjjO1/D8TXrqtJXNMga5iEB5g62032vrOhjWVwjuRw/UKb7LONfg4uvhWp1TTYWZWykeN+vQzoRsUo7RwJVSjbwkvk77j/AAqo+GVMKop7F6d1S62IOYjQm9ues5lVsVY3Ps9Jl40pURjT19nNcb4bTSiGCorgqtlqobrl1ZlzG5zX25WlumyTlp+P4OVk0QhWml3/ACRePxQcU7M+i2ZSe6pGl08DYG3I36yeuPFtlO63nFGmZMVikAkOAcQOHxFOpyDWb+A6N+vpIb6+cGi1hXe1dGR7SrX1nAfR7dPa2i6DIgCAIAgCAIBzlXhdPEmq9VQ2Y5ad/wAKoCoI/mLt8Oknja4aUShPHhapSn/g0uzuGanhqWZswYXB6Am6jytb42kls1Kb0RYtUoVJNk1hK+XQ/d5H3fA+EgnH6LsJtdPwb5T0PWRk38FCxG+v99Jkx4K0iPXnGgi+YNhAEAxoefX6coMIugyUMAiu0HC2xKKi1TSs1ywDE7bCzDrJqrFB7a2VMrHldHipaOc7V4c06NKjSp52RQ3tFU51IYd5Qo5kEnlLOO1KTbetnNz4ShWoRW9fPyT/AGd4k1egrOrKwADE2AZhoSOfxEr21qM/y9nQw8h2VpzWn+5Hcb7QYcAp7R1ZXH3AQWykErmHI3teSVY1j70V8nPpXTfZE4vF4CvW+0NUqKUyErlIzkHQ9TyBliMb4x4JFGdmJZZ7jfaNjj3ayn7IHDVD7QsNCh0Xc3DDaaU4r5fmRNl+qQ9vdT7OFqNdi1hckk2Fhqb6DkJ04xS8HnJScm2y2bGogCADMGT13sXjvbYSmT95b0281NgfhY+s4WVDjYz2Xp13uUJk9IC+IAgCAIAgGLE1MqMegJ+AmUYk9Ij2S9MorAEqUBvsbEfEGbJ6eyPinXxM1GgAoS3dChAPAC0w322ZjFKOjXenlNjqDsfyPj9ZunsilHj5MlF2XbUdOY8j+Uw1s2TaNlKwY6ctSDofDSaaaJFNMyMoMxs20W5TyPx/WZ2hpjPbcfDUTA2UZ7jQ+HxmUYbRdDMopeYMlIAgMhO0b10pvUoPbKmqZAb63LKdwQD4jSWMfhKSjIoZrsjBzh8HmuO4tWrG9Sox5DWwHoJ14UwitJHlbMm6x7kzXr1cxBtayqu5P3VA3PlJIrRDKfPsx2m3g0EGeykAvFI2uNRztqR5jkPGa8kZ4vWyybGogCAd9+zDFaVqfQq49RY/QTl58e1I9F6JZ1KB3s5x6AQBAEAQBAI/jwP2etlNm9m9j45TN6/1Igyd+1LX0yKwmHf7KpJzVLe26fvCfaW8NTbykkmnPRDVCSpT+SXw9UMoYbEX8deokMvJag9xMjKCLHaYT0btGA0iu2o6cx+v185JsicWiqhW6H8v0gxpM1sfj0oi2ds3JAQzH0N7TMYORHZZGBH8K445qFa2gJ7t1ylegbr8JJZSlHaK9OXLnxmdFKx0ixhc/P8Av5zKMaGXoT9frAa0WJVvtY6kdDcTOjVPZdn8D/flMaNtnmva3jNT7W/sqjoECpozAXAuTbbc/KdbGoi6/wAyPLeo5c1fqDZpVO0mJqUzSZ8wew+6M++wK+Ul/C1xfIg/H3zj7e/JJ8G7GNVUtWL0hplGUZj1uLmwkNuaovUey1i+kysW59G9V7ArY5Kz5raZlW1/G2sijnvfgsS9EjrqRp4Hga1Kfs0/d4ugxZw2oYn7pF7921tR6zeWQ1Lb7TIYYSlDiupx/wDZzGMosjsrrlYHvDx308JdrlGS2jkXVyhNqRTB4c1KiIL3ZgvxO9pmc3GLZimvnNR+zux2RpplC5muSKrFgpKEctNBe2gsdd9JynmSls9KvSowSX+5ynabAGjXZQmRP/jtsVA3vzPWX8axTh57OJn0Oq3WtL4ImWSgIB1X7OK1sWR71Nh8Cp/WUs6P+mmdj0aertfaPUBOOeqKwBAEAQBAMGMW6EHY6HyOkyumazW4tEH2Zz/Z1Dkkqzpc7kK5UfSS365bRWxOXt6l9m6lKp7VmLA0yosNcysOh5g9PCaclxJVGSm/o2rkb6+X6TUl2Vz6aR2GyjUgfMcxv8Y2YcdliUspuFUk7mwVvjsflM7NeOn12QXHQfbq2RghW1RiO7e+m3Px2tLNLXFpnPyoSdikl/JtUMewWwIYDQf8zWVSbN4ZEo9Mx0OK1M9mU2JsTpa3kBMypWujWOVLl2Z63HkXcN8P185GqGTyzIIiOFcT/wC4ZmNlqE3HIEnu/p6ye2r8i0VKMjdz34OiGPp++vxlTgzpq6H2cz2i4HQqsGVyhLM1RgrONQL5rHu8rS5TfOC0cjMwqbZcovX2YMLwbCYNkrVcQcw7yA2F9LXygZpJK6y1OMYkVWJjYzVk5koO12F29q3rTe30lf8ACWfRdXqmO30zZp4qlVq03SupOVwqBtGva5I6jL8zI3CUI6aJ1dXOaal/g1OO4Na7gIWTEUxmRluCVBFxmIsRqOtvjN6puK78EWVQrGuPUkaXbbhr1KdNwb5DZgcoJDWF77XH5ybFuUZNFX1LElZCMl8eTWxXCaWBRMQntHZXGpKroQRsVNhr5zaN0rW4MinjQw4K1dsja/bTEE90U1HTKTfzJP0k0cCv5ZVn6xfJ7WjX4v2lfEU/ZvTpjUHMM17jpc6SSrFVctohyvUZXw4ySISWjnFIMHQdg2tjafiHH/j/AElXM/pHT9Jf/cI9bnEPXiAIAgCAIBixP3YBDfbEpK/tGyhCWYm/3WOYHx3A0kqg5Poru2NcXzNzC4laihlNwQCOuu1xykco8fJJCxTinEz3mCQtcXtMpmrRXXz+Xzgyuhn66f31jQ2XXgzrZp4uhSa5cKD1vlPoRN4yl8EFldevzIhce1FR3KzZug74P9+cng5/KKVsKtflb2RgoVqmyOf5bD4mT84IpexbLwjdwfBqid+pkQAXN2Gg6m2kjlem9RJ4Yko/mm9GrxTj1KiQA61Sd8moHmdpJVVOaIL8qurre/4NCr2lourKVYZlKk2GxFpL+Hkiv+OraZhxXFMLUp5HViQoCuB+8GUaa8x4bTMarIy3E1syaLIcZnMy6jkvXwSPZ/GU6NdKlQNZb2y2vfa5B3FjtIMiDnDSLWFdGq1Sl4PTeH8TpVxek4a242I8wdROLOuUHpnr6Mmq5covZlxGUjK+WzXFmtY+FjvNVv4JJuHiT6/cYrDrUUo6hlO4O0KcovaFlcJw4y7RCv2XwiDMaZsoJN3a1gL6i+ssRybG0tnPn6bjRi5a8HnDkXNtrm3lfSdpb12eUnrk9FsyaiDBOdjA32tClswDkA7HunS/LfeVszXt6Oh6Zv304nqmAxq1VuLgg2ZToysN1YTiSjo9dXYpmzMG+y6DIgCAIBjxA7pgHFdv7/Z1tp+8Abyym3zAl3B/qHG9Z37K19nL8E7R1MO7NYOr2zrtfKLAg8jaXrsWM/5OPiZ86Jbfh/B6Xw7HLXprUTZhfyOxHxnHnBwlxZ6vHuV0FOJsX1mhM/JdeAVvALSo8vKZ2Y0YcRQVtGVW23UfWZTNJR30y6mqrsoXyA/KHJsKMV8FzVAASToAST0AF9ZhJvwbOSS2ea9qu0hxLFKZIog6bjOfebw6CdjGxlBbfk8p6h6hK+XGPg52XDlCAIAgCDJs4HHVKLZqTFTsbcxe9iOYmk64zWpEtN86Zbg9GfjHF6mJZWqWBUWGW4G9776Ga10wgtIlyMyy5pyfg2MJ2mxNMBRUzAe+Ax/3HX5yOWLXL4Ja/Ur4LSZt4nj+Jr4dwQuW59owUiy90gb6XN5GseuE0yeefkXUtfHyc7LpyCT4Zwr21Gsyk+0phWCj8Sm+bxvpILLeE0n4LuPi+9XJryiMKkbgi+2lvhJdp+GVXBp6aOq/ZxRvii3u02+ZUfrKedL8iX2dX0eG72/pHacXU0ai1052SoPeHK/jyB8pzq9SXE71ydclNf5JelUDAMNQQCD4GRa10WU01syzBuIBS8AXgA6iAef/ALRajCnSXXKXYnzVdAfifhOjga5NnB9bk1CK/c4WdT9zzh1PYjjoosaVVrU21Uk2VG577A6fCUcyjkuUfJ2fSs1Vy4T8HoVNwdQQQQCCDcEdQZyWmnpnpoyUu0y+YNheALwC07iZMfJWYMmpxauEo1WbYI3/AKkWm9SbmkV8majVJv6PHRPRfB4Zvb2IMCAIAgCAIAgCAT3Y6sPbNRb7tZGQjxAJH5yplLpSXwdP0yW7HW/EiHxVA03ZDurFT6G0sQacU0ULa+Fji/hm/wBnOK/ZqucglSpDAWueY38ZHkVe4izhZX4ee34Z2fZ+omJQVqlNM4dlByg2Aa6gHwBE5l7lU+KZ6DC9vJr9ycezP2N4eKdbFsBYe0Cjw0zkX/njInyjFDAoULLJL7J3jS/uKngpYea6j6StW9SRfvW4M55ONmj+790m3kTcfWWXUpPZz1kOC4nYSodYx1mIUlRc20HWART8WXa5v02sehk0at9lSeSo9Efi+K+xzVXdytvuXFr8sul7nzksaOXSK08xwTky/s9x+pWpl6qKi3OTvHVepvt585pbTx8EmLmOyO5LRHdvaHtMPnXZHD+BUqVJB5/eBkuHLjPRB6tD3KOUfg87nYPK6EGDtf2fcTPeoMb/AI6fP+ID5H4zm51KX5keh9Gynt1yO2BnMZ6DaK3gyLwCg3PpMmF5K3mDJA9ssMamGNs1lIZsovdRe9xzHP0lnEklZ2c71Otzo6PMm8NZ3DyD8lINRAEAQBAEAQBAJLs4f+6o627419Dp+XrIcj+my5g/14mXtZRK4urf8RDDyIH6GaYr3Wkb+pQcciW/kjcNh2qMEQXYmwH69B4yac1BbZVqqlZJRij1PhWCGHoqmndHePU7sZw7J85ns8epUU8fo3+z1ErRBP3qhaq387FgPQED0mlj2zfHjxjsu49UtSK83IQeup+QMzUtyMZD1DX2cRxGgWqMQOn0EuJo5Fn6mekznnfKQCO4jwhKuuqv7w39RzkkLZRILceFiOc4rwhwpSquenvmW+luZG4MtQuT8HMvxJJa8ozUGQqALEWtbwta1pmXkJx8IuVCPusQCVzA95Sqi2UKdFHlNWkbJ6RC8R4HRcEsPs72zMy60b5rAEHW+20mhdOH7oq3YlVv7M57ifAa1C5dbp766r68x6y3DIhPpeTl3YNlXeto1uGYl6VVHp6sp0HI8iD4ETa2KnDTI8ac67FKKO//AOoS1hksTb/UbnkJynjpeT0yzuT0kTOFVwLsTc8jy+HOVpa3pF+tS1uRnvMEm2UVvrDMJ9lxMwbFrqCCDqCCCPAixmU9PZiUVJOL+Tyjj3DzQruliFvenfmnIg853qLFOCPFZtDqtcfj4I6TFMQBAEAQBAEAQDLhauR1ffKwa3kbzSa5RaJKp8JqX7nZcV4a+Pq03Sy0fZKc5te7EkgDmRt8ZzqrVRBx+Tv340syyM1+nXkn+FcJpYdbU11O7HVj5n8hKll07H2dTGw66F+VG61HOMvJtD5Hf5XkcXosTTa0S201Nukc3jsV7V8w+6twvj1by5Dy8ZYhHitFGyfN7Nvh3DVamrNe7Xb0JJHyImsp99G0KFKKbJuQl0QBAKGARuN4NTqajuN7y6fEbGSRslEr2Y8ZkTXwValuM6+8v5rvJ42xfkpTx5w8dospVg203/gi39otC5O8hK6szDk7Fbd/mR4C0w47Nt68M56sqly+RFYjvZBYX5kDlJ49LRQscZT2kYMXUZUZkuGGxG4N9xN0k3pkbcopuPkmOzna4VCKdfRzYK4HdYk7Ecj8pXyMTW3DwX8H1TlquzydZKB3Nlq7TOzAtA0NYGmR/GuFpiaeRwQRqrDdT4eHUSWq11voq5OLDIhqXk57/oZP89r/AMAt8Ly2s5/Ry/8Aokf7mWHsIb6Vxb+DXw5zb8f+xo/RO/1kVx7sy+GAYN7RSbaKQRpfUdNJPTlxs6fRTzPTJ0JOPZBMpBsQQeh3lpNNdHNlFxemtFJk1EAQBAEGTo+BVcRiilH2jCkgGfLYdwbAkaknaUsiNde5fLOvhTvvkq09RR6AqgCw0A0A6ATkPt7PUpaWl4N3BpYX6/SYf7D47IziWP8AaXRD3Nmb3v8ASp6dT6SaENdsqW2tvijVw+G9q+QfdFi/gvu+Z+l/CbylxW/kjhDk9I6ULK3kvqOvBfBkQBAEAQBaAR3EeGo/etZhzGh/rN4zkiGymMzmcdVyNkY9611PVdjbx6y5X+ZbOXkf6cuJDGWEUG+yq35aHWx/vzmGbRNgYGk5DVEIIZcrpe7G4PeUDa//ADNHKSWtkyqrlJSku0dfTrgjNcEDcg3Gm9+k57g0zuRsi1sp7awBOxGhGvxAjg2PdijIGB21mhJ0xBlFYBad5lGvyLRvo20tg6c5ldvo1aWuzy7tNjhWxDutiuiqR+IDmevP5TuY8HGC2eMz7Y23NxIuTlIQBAEfJk3uFcLqYh8tMfxN+FR1J/KQ2WqtbZZxsWd8tRR6VwnhqYemEQeLHmx6mca212S2z12LjRogoxN0WGrGyjUn8pGu/BPJ68mrjMY1TQXWn02ZvP3V8N/LaSxjorTsc+vCMFOkWbIgF+Ztoo6n8hzm0ml2yNR5PUSfwWEWmuVfMnmT1MglJtl2EFFGxNTcQBAEAQBAEApaAcz2y4MatLNT/wASmcyW3/1L6j5iWca1Qlp+Gc/1Ch2V7j5RxWAxucWbR+Y2v4j9J0ZQ0cCuzl0bqNYyNkyZJ4OsDI5IsQaNupT7mVdB0Gg68pGvJO3taRo06j0tBfL05ek3/KyFcosmcJibdLHfXY9ZWsh8nSota6ZvJVB2IPrINF3nF+DFXxqJuwv0GpmVCTI53Qj5ZFYrjZ1yADxOvy2lmGPvyULc7+w0uF8TxBqqpYVFY2sQFI0P3WE3tpgo7IcfLtc0m97OkFcXs11PutpfyOzehMqcWu0dXmmtM8x7RYIUcRURfu3uo6Bhe3pedvHnygmzx+dSq72l4I2TlIQZ0IME72a7PtiTma60gdTzY+6v6yrkZCr6Xk6mD6fK983+k77D0adBAqhUUctvmdzOTJzm9s9NXCqlaQbFE/cUnxbuj4HU/CFXryYlfv8ASjEVO7m5Hoo8QOXmdfGSLrwRPb7kzJhsM1U93up75G/8AO/nt5zVySMxg5/wTWFwq01sosOfUnqTzMhbbLUIKK0jPMG4gCAIAgCAIAgCAUYQDzntv2bNNjiKI7hN3A3U+8PA/KdPFyFJcJf4POepYLhL3a/8kZwuo9RSSp0FywGhF7X8+sms1FlahzsW9eCSwOH9o2XNlP4bjQnpfrIZzcey3RVGx632SaYCuh/Cw8G/W0hV8GWvwdsfkuGJANnBU9CLTO0/BH3D9RsI4O1o0zZST8FSBMNIzza8GpjKiILtYTeEW+kQWziu5M1MBh2xJ/docvvnRfQ8/SbTnGHlmtNMr/C6LuK8KagQwJI0sw0s3Tw8JrC1TTTJbceVLUkdRha61qYbQgjUGx1G4PjKjTizp1yVkdkZxLsth6xzFWVrWurHltobiTV5M4LSKuR6fTc+TIOv2D9yuf5k/MGWY5r+Uc+fo39sjUPYWr/m0/g03WbH6If+jWfZlpdhm/FWH8qE/UzEs1fCN4+jv5Z0mB4f7KmtMO2VRbQBfEknfc9ZSnPlLkzrU0+3BQT6MwoKuttebEkn1ZtZqbuKQTM/+Gpb/Vsn+7n6XhvXkLb8I38Pwob1DnPTZB6c/M/KaOx/BNGn5kSIEjJtFYMiAIAgCAIAgCAIAgCAWsoOh1HODDSfTIGjwNcO7tSU+zqasmvdPVRzB6cuXSTStc135KleNGqTcfDI3ifB79+l5lR9V/SSV3fEiHIw9vlX5MvB+J5u4/3xoDtfwPjNLK15RLjZPJcJeSTqU1YWYAjoRf6yLbXaLbSfk1X4VS5Ar/CxHy2mytkQPGqZY3DWH3ah8mAPzEkV7+SOWJ9Mh+L8FxFQgr7JiCCLk206gjUSxDIgk0yjdgWyknHs6jD4whFDU2BAAbKFKg2/CAb29JTaTfk6cHKK8Fa2LpOCrhrHcMjj6iEmvBhyjJaaITBVVw1XL7RDSfqwVh0JU28jaTy5WLwVISjRLXLpkyeI0f8ANp/71/WR8JfRZ/EV/wByMbcTojerT/3r+sz7U/ow8iv+5FFx9NhdWzA7ZQWB8rDWa8TKsTXRq0+MI9Q06au7L96y2Vf4mOx8Ju63FbZFDIU5cYLbNulh6r+6g6i7H52F/jI+cV4J/bm/JvUuGILFruRzbX4L90egmrm2bxpijcAmhLrRUQZKwBAEAQBAEAQBAEAQBAEAQBAMNXDg+B6wCD4vwTP3l0b3hsf4v1ktdrj0yrfjKfa6ZhwWIqLZaykHYP8AhI8T1mZqL7QqnOP5ZokR8vUSEsiABMhCYMi8zox0zzTtdihUxT2bMFsg6Cw1C+FyZ2cWOq9nkPU5ud70aeB4RWrH93TJHvWsvqxktl9cfJXpxb7XqKZ2HBex6U+9XtUf3dcg/wD0flOffmSl1Hwd7E9JhD81nbOlahnUoL2It3SRp4EbSkpPezrOCceJsYDhaUlCqAqj8I29TzMSm5MzCuMFqKJAC01NysAQBAEAQBAEAQBAEAQBAEAQBAEAQCxntAMTVoBr1GB5QDCYBS8AXgwLwZGaAWFFvey365Rebc2aOuL70XiYb2bKKXgy01EwZNum/hAMqmAXQBAEAQBAEAQBAEAQBAEAQBAEAQBAEAtKwDGaMAxth4BYcMYBacOYBYcOYBT7MYAGGMAuGGMAvXDGAZVw8AyLSgGQCAVgCAIAgCAIAgCAIAgCAIAgCAIAgCAIAgCAIAgCAIAgCAIAgCAIAgCAIAgCAIAgCAI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4" descr="data:image/jpeg;base64,/9j/4AAQSkZJRgABAQAAAQABAAD/2wCEAAkGBxQSEhUUEhQUFhUWFhYVFBYYFBQXFhgWFxQXFxcYFBUYHCggGBonHhQVIjEhJSkrLi4uFx8zODMsNygtLisBCgoKDg0OGxAQGywkICQsLCwsLCwsLCwsLCwsLCwsLCwsLCwsLCwsLCwsLCwsLCwsLCwsLCwsLCwsLCwsLCwsLP/AABEIAM8A8wMBEQACEQEDEQH/xAAbAAEAAQUBAAAAAAAAAAAAAAAABQECAwQGB//EAEAQAAIBAgQDBQUFBgUEAwAAAAECAAMRBBIhMQVBUQYiYXGBE1KRobEUMkLB0QcjcoLh8DNTYpLxFiSiskPC0v/EABoBAQACAwEAAAAAAAAAAAAAAAADBAECBQb/xAAwEQACAgICAQQABQMDBQAAAAAAAQIDBBESITEFE0FRFCIyYXEzUoEjkbEVJEKh0f/aAAwDAQACEQMRAD8A9xgCAIAgCAIAgCAIAgCAUMAtLiAWmoYBjdj6c5lGGLQZKFZgFtoBW5HMwCorGAXriBz0gGZWB2gFYAgCAIAgCAIAgCAIAgCAIAgCAIAgFDAF4BF8Q40tMlVBdgLm18qgm12a3XkLnwkkam/JWsyYwejWqcSVsxL932Ya41UAm2YAA31BG5taZ4GruXfZFDtUUvmNNrOcwFwFSxsA5GrXW+tr3FpN+HTKaz5R89kzwXj1HFD923etdkOjD05+YkNlMq32XcfLruX5X2SgWRFotK9P6QYKHxmQL9IMlLTALbQC0wC0abQDNTxPWAbCtfaAXQBAEAQBAEAQBAEAQBAEAQBAKXgGOvWVFLMQFAuSTYAeJhJy6RrKaityPPO0fbB6x9lhbqpIXONGYtoAvu+e/lOpRiKK3YedzPU5WPhV4+za4LiqtWmyqGFQLamgzKqKEtmdiLB2tpe+97byG2MYS/Ymxp2Tg/s2ey7ms5WqO/RLDc5lO2UPmJdSL3B0vMXx4dx8Mkwpe6+M/KJniuFdKJGGpoGFrWygEDlqCD5H4iQ1yTl+dlzIrlGv/SXZ55jO0FcVNUp02U/dFICzblu9cgnqN504Y0JR87POWZt0J+EmT3DO352xCX10ZOniCZXswP7DoY/rXWrEdHQ7VYRtqyj+K6/+wlSWNYvg6cPUceX/AJEph8SlQZkZWHVSDInFx8otxsjNbi9l+XrMdbNy0r5zBgssYBRr9IBafL6TI2WHyjQ2VpsV2/pMA3KVYN59IMmWAIAgCAIAgCAIAgCAIAgFLwDFiMQqKXchVUXJOwAhJyekazmoLcjz+rjn4piRRBKYdbsRezMoO58TppynSVax6+Xyefd0s67211FHV1eDYelRdQBSULdnGjADnn39ZT96yUt+TqyxaK62vC+zQ4/x0YemhAD03KhGRyCQoBLEjfbQA685JVU5ya8EGTlxpgmltP6NXsdRKYit7T71YCtTYHQoxPK+h1Gk2yJbgkvjoi9Pg42ycl+rtHX1qgVSTsBeU/J129LZ5D2tv9qqE272VgASbAqNDcDXSd3F/po8b6h1kNkRLBREeDKN/h/FqlEgqdByuV/8lsfnILaoz8lmjKnU+j0vhHEMQ9JWagb21u4VvA2It85yLIQjLpnqsa62cE3EmB5W8JCXfJaJgFDBksgFDALYBaDbaAbeFr5r30P1HWDCM94MlYAgCAIAgCAIAgCAafEcZ7Nb7k6KPHx8JtCPJkVk+KNTB06tQZ3qMoOwUKNOuo2m8nFdJEcVKS5SejgO1/aBqzGkjlqSHfujOwO5yixUcvjOni46iuT8nnPUc2Vkvbi+kZewrCk9WvUstJUylzfRiwsFA3P9Os1zPzaivJt6V/puVkuo68mLtf2j+0sEpM3sgLEfdDtfcj9ZtjY6rW5eTX1DP96XGD6/5Or7P0MNVoUqBdazU0LEAjQMCrK2Xl3yPTwlK5zjJy1rZ18SNNlca98tHTUqQUAKLAAAeQ2lVts6aikuiB7YccbC01KZCzG1mvcjna3TSWMWlWy7Of6jluivr5PKq9YsxZySxNySbknznajFRWkeSnKU5bfyWX/pM7Rrxezaw+DJqCnUIpE86ndsPWRytSW12TV0SctS6/k7DgXZakzq4ZwUIY/dem45GnUA1FxsdfCULcuemjt43p1be9vo7alSyiy2t5W+k5+9vs7sY6WkX38PoYNt9GMOLCAmGOhta/LpfxmDDfXRHJiq3tMj0ltlLFlLFQb2sSVGb08ZLxjog9yzlx10bOGZit3ABPIZtv5gDeaNLZNBtrsvM1Ny2B0axrBsyo1mU2uOTWv620uJJx15InJSTUTb4NxIV1O2dGKVFH4XXf0O48JicHFmKblYn9rySM0JhAEAQBAEAQBAEAg+NnvqOi3+J/oJPX4ZUv7ZCdsuO+yoJRpnv1EGYj8KWsfU7fGWMSnlPk/Bz/U8z2q1CHlnnYnW+DzLNg4t/Zinm7gYtl6seZ6zThHly+ST3Z8OHwa83IzuP2aKM1X3yBlPLKDrf1tObn76+jv+i6735O9apyPxG1pzT0GyH7Sdn0xiL3irJfIRa2o2bTaTU3uplPMw45MdP4LOz/ZalhgGtnq21c//AFGwmbciVjNcX0+uld+fsmDhUzZsi5uuUX+Mh5PRc9qG96KvTDbgG3UAzCk0ujLrjJ9ojsX2gw1F/ZPVVWG4sdLi+9rCSRpsmtpEFmZTVLg3o3cHi0qqHpsGU7MNpHKLi9MmhZGceUWZHOhmDdlsAtIHQQC0qI2NFnr85t2a7S8soR5/GYNl2Uy/3eNhrRoYBSqOrLkIeob6WIZmYODtz16SSXbRXrWotPo5Khxirh8T7WoRbu064H4lt3ai20IsLj1HOX3VGdel5OFHKnVfzfjw/wD6el0qgYBlNwRcHwO05bTT0ekjJSSaMkGwgCAIAgCAIAgENxpO8p6gj4aj85LWytcu9nm3avDlMQSbkOAy+VrEDyI+c6+NJOGjy3qNbjdt/JDyyygb2Awla2dKBqAg2Jpsy+YGx+chssh8ss1UW/qUT0Kn2bovhQK6gEDNmRFV0uLkd0WNjfl6Tlu+cbPyHo44Vc6F7n+6I/sVw/DCrUqUqjsUugD2DWuLsVAGm1pvlWTaSkQ+m49UZuUW+jtkHxlE7YKCDGilj1v5zIKNUtuD9fpGjGwhFuv6wZWjVxnDaNX/ABaSPb3lBPxM2jZKPh6I7Meuz9UdmXD4dKa5UVVHRQAPgJq5OXk2hCMFqK0Vqbf31EwbsqYD8FpMa34MNpeWcZ2m7XFGajQAJGjVDfQ8wo676zoY2JyXKZws/wBV4PhX/ucthsLiMUruC9T2Y1LPtcbd49L/AAlyTqraicmuF9yck3pGfh/Hq+ewrimCABmBNMWAtprl238ZiyiCXLWySjNu5aUtfydYOK16NJzihTUi3s3U5gzHYFRe22+glB0wnLUDtRyrK4N3a/Zo5fjXairWYimTTpmwCiwYi2uY+vLSXqsSMPJx8r1Ky16j0iDSoQrKNmtfTobi3SWdLeznc3prZ6J+zni+emaDHvU9U8UJ/I6eonKzauL5L5PS+j5POv235X/B2konaEAQBAEAQBAEA5Ltvxv2BoqObZ3/AIBcG3jr8pbxaee2cv1HL9lxX+5o9pOHfaKN01Ze+lvxC2o9R9JLRZwlplbNoV9XKPwbHAuyNFaaPVTOzIM4bUAnU6eG00uy5SbSZJiem1RgpTW2dR9mplAmVSgsAvKy7C3ptKnJ72dVVx4610X0KKoLIoUXJsBYXJuZhtvybRiorSC0lzEhQDzIAuTyuecbZhQintIyzBuIBSAWNv8AP9IMFWUHlAaLcvQn6/WBoax+wZFcS4uKVWlTKlvaXsRqbjkBt43vJoVbi2VLspQnGP2SOcSHRbUjjO1/D8TXrqtJXNMga5iEB5g62032vrOhjWVwjuRw/UKb7LONfg4uvhWp1TTYWZWykeN+vQzoRsUo7RwJVSjbwkvk77j/AAqo+GVMKop7F6d1S62IOYjQm9ues5lVsVY3Ps9Jl40pURjT19nNcb4bTSiGCorgqtlqobrl1ZlzG5zX25WlumyTlp+P4OVk0QhWml3/ACRePxQcU7M+i2ZSe6pGl08DYG3I36yeuPFtlO63nFGmZMVikAkOAcQOHxFOpyDWb+A6N+vpIb6+cGi1hXe1dGR7SrX1nAfR7dPa2i6DIgCAIAgCAIBzlXhdPEmq9VQ2Y5ad/wAKoCoI/mLt8Oknja4aUShPHhapSn/g0uzuGanhqWZswYXB6Am6jytb42kls1Kb0RYtUoVJNk1hK+XQ/d5H3fA+EgnH6LsJtdPwb5T0PWRk38FCxG+v99Jkx4K0iPXnGgi+YNhAEAxoefX6coMIugyUMAiu0HC2xKKi1TSs1ywDE7bCzDrJqrFB7a2VMrHldHipaOc7V4c06NKjSp52RQ3tFU51IYd5Qo5kEnlLOO1KTbetnNz4ShWoRW9fPyT/AGd4k1egrOrKwADE2AZhoSOfxEr21qM/y9nQw8h2VpzWn+5Hcb7QYcAp7R1ZXH3AQWykErmHI3teSVY1j70V8nPpXTfZE4vF4CvW+0NUqKUyErlIzkHQ9TyBliMb4x4JFGdmJZZ7jfaNjj3ayn7IHDVD7QsNCh0Xc3DDaaU4r5fmRNl+qQ9vdT7OFqNdi1hckk2Fhqb6DkJ04xS8HnJScm2y2bGogCADMGT13sXjvbYSmT95b0281NgfhY+s4WVDjYz2Xp13uUJk9IC+IAgCAIAgGLE1MqMegJ+AmUYk9Ij2S9MorAEqUBvsbEfEGbJ6eyPinXxM1GgAoS3dChAPAC0w322ZjFKOjXenlNjqDsfyPj9ZunsilHj5MlF2XbUdOY8j+Uw1s2TaNlKwY6ctSDofDSaaaJFNMyMoMxs20W5TyPx/WZ2hpjPbcfDUTA2UZ7jQ+HxmUYbRdDMopeYMlIAgMhO0b10pvUoPbKmqZAb63LKdwQD4jSWMfhKSjIoZrsjBzh8HmuO4tWrG9Sox5DWwHoJ14UwitJHlbMm6x7kzXr1cxBtayqu5P3VA3PlJIrRDKfPsx2m3g0EGeykAvFI2uNRztqR5jkPGa8kZ4vWyybGogCAd9+zDFaVqfQq49RY/QTl58e1I9F6JZ1KB3s5x6AQBAEAQBAI/jwP2etlNm9m9j45TN6/1Igyd+1LX0yKwmHf7KpJzVLe26fvCfaW8NTbykkmnPRDVCSpT+SXw9UMoYbEX8deokMvJag9xMjKCLHaYT0btGA0iu2o6cx+v185JsicWiqhW6H8v0gxpM1sfj0oi2ds3JAQzH0N7TMYORHZZGBH8K445qFa2gJ7t1ylegbr8JJZSlHaK9OXLnxmdFKx0ixhc/P8Av5zKMaGXoT9frAa0WJVvtY6kdDcTOjVPZdn8D/flMaNtnmva3jNT7W/sqjoECpozAXAuTbbc/KdbGoi6/wAyPLeo5c1fqDZpVO0mJqUzSZ8wew+6M++wK+Ul/C1xfIg/H3zj7e/JJ8G7GNVUtWL0hplGUZj1uLmwkNuaovUey1i+kysW59G9V7ArY5Kz5raZlW1/G2sijnvfgsS9EjrqRp4Hga1Kfs0/d4ugxZw2oYn7pF7921tR6zeWQ1Lb7TIYYSlDiupx/wDZzGMosjsrrlYHvDx308JdrlGS2jkXVyhNqRTB4c1KiIL3ZgvxO9pmc3GLZimvnNR+zux2RpplC5muSKrFgpKEctNBe2gsdd9JynmSls9KvSowSX+5ynabAGjXZQmRP/jtsVA3vzPWX8axTh57OJn0Oq3WtL4ImWSgIB1X7OK1sWR71Nh8Cp/WUs6P+mmdj0aertfaPUBOOeqKwBAEAQBAMGMW6EHY6HyOkyumazW4tEH2Zz/Z1Dkkqzpc7kK5UfSS365bRWxOXt6l9m6lKp7VmLA0yosNcysOh5g9PCaclxJVGSm/o2rkb6+X6TUl2Vz6aR2GyjUgfMcxv8Y2YcdliUspuFUk7mwVvjsflM7NeOn12QXHQfbq2RghW1RiO7e+m3Px2tLNLXFpnPyoSdikl/JtUMewWwIYDQf8zWVSbN4ZEo9Mx0OK1M9mU2JsTpa3kBMypWujWOVLl2Z63HkXcN8P185GqGTyzIIiOFcT/wC4ZmNlqE3HIEnu/p6ye2r8i0VKMjdz34OiGPp++vxlTgzpq6H2cz2i4HQqsGVyhLM1RgrONQL5rHu8rS5TfOC0cjMwqbZcovX2YMLwbCYNkrVcQcw7yA2F9LXygZpJK6y1OMYkVWJjYzVk5koO12F29q3rTe30lf8ACWfRdXqmO30zZp4qlVq03SupOVwqBtGva5I6jL8zI3CUI6aJ1dXOaal/g1OO4Na7gIWTEUxmRluCVBFxmIsRqOtvjN6puK78EWVQrGuPUkaXbbhr1KdNwb5DZgcoJDWF77XH5ybFuUZNFX1LElZCMl8eTWxXCaWBRMQntHZXGpKroQRsVNhr5zaN0rW4MinjQw4K1dsja/bTEE90U1HTKTfzJP0k0cCv5ZVn6xfJ7WjX4v2lfEU/ZvTpjUHMM17jpc6SSrFVctohyvUZXw4ySISWjnFIMHQdg2tjafiHH/j/AElXM/pHT9Jf/cI9bnEPXiAIAgCAIBixP3YBDfbEpK/tGyhCWYm/3WOYHx3A0kqg5Poru2NcXzNzC4laihlNwQCOuu1xykco8fJJCxTinEz3mCQtcXtMpmrRXXz+Xzgyuhn66f31jQ2XXgzrZp4uhSa5cKD1vlPoRN4yl8EFldevzIhce1FR3KzZug74P9+cng5/KKVsKtflb2RgoVqmyOf5bD4mT84IpexbLwjdwfBqid+pkQAXN2Gg6m2kjlem9RJ4Yko/mm9GrxTj1KiQA61Sd8moHmdpJVVOaIL8qurre/4NCr2lourKVYZlKk2GxFpL+Hkiv+OraZhxXFMLUp5HViQoCuB+8GUaa8x4bTMarIy3E1syaLIcZnMy6jkvXwSPZ/GU6NdKlQNZb2y2vfa5B3FjtIMiDnDSLWFdGq1Sl4PTeH8TpVxek4a242I8wdROLOuUHpnr6Mmq5covZlxGUjK+WzXFmtY+FjvNVv4JJuHiT6/cYrDrUUo6hlO4O0KcovaFlcJw4y7RCv2XwiDMaZsoJN3a1gL6i+ssRybG0tnPn6bjRi5a8HnDkXNtrm3lfSdpb12eUnrk9FsyaiDBOdjA32tClswDkA7HunS/LfeVszXt6Oh6Zv304nqmAxq1VuLgg2ZToysN1YTiSjo9dXYpmzMG+y6DIgCAIBjxA7pgHFdv7/Z1tp+8Abyym3zAl3B/qHG9Z37K19nL8E7R1MO7NYOr2zrtfKLAg8jaXrsWM/5OPiZ86Jbfh/B6Xw7HLXprUTZhfyOxHxnHnBwlxZ6vHuV0FOJsX1mhM/JdeAVvALSo8vKZ2Y0YcRQVtGVW23UfWZTNJR30y6mqrsoXyA/KHJsKMV8FzVAASToAST0AF9ZhJvwbOSS2ea9qu0hxLFKZIog6bjOfebw6CdjGxlBbfk8p6h6hK+XGPg52XDlCAIAgCDJs4HHVKLZqTFTsbcxe9iOYmk64zWpEtN86Zbg9GfjHF6mJZWqWBUWGW4G9776Ga10wgtIlyMyy5pyfg2MJ2mxNMBRUzAe+Ax/3HX5yOWLXL4Ja/Ur4LSZt4nj+Jr4dwQuW59owUiy90gb6XN5GseuE0yeefkXUtfHyc7LpyCT4Zwr21Gsyk+0phWCj8Sm+bxvpILLeE0n4LuPi+9XJryiMKkbgi+2lvhJdp+GVXBp6aOq/ZxRvii3u02+ZUfrKedL8iX2dX0eG72/pHacXU0ai1052SoPeHK/jyB8pzq9SXE71ydclNf5JelUDAMNQQCD4GRa10WU01syzBuIBS8AXgA6iAef/ALRajCnSXXKXYnzVdAfifhOjga5NnB9bk1CK/c4WdT9zzh1PYjjoosaVVrU21Uk2VG577A6fCUcyjkuUfJ2fSs1Vy4T8HoVNwdQQQQCCDcEdQZyWmnpnpoyUu0y+YNheALwC07iZMfJWYMmpxauEo1WbYI3/AKkWm9SbmkV8majVJv6PHRPRfB4Zvb2IMCAIAgCAIAgCAT3Y6sPbNRb7tZGQjxAJH5yplLpSXwdP0yW7HW/EiHxVA03ZDurFT6G0sQacU0ULa+Fji/hm/wBnOK/ZqucglSpDAWueY38ZHkVe4izhZX4ee34Z2fZ+omJQVqlNM4dlByg2Aa6gHwBE5l7lU+KZ6DC9vJr9ycezP2N4eKdbFsBYe0Cjw0zkX/njInyjFDAoULLJL7J3jS/uKngpYea6j6StW9SRfvW4M55ONmj+790m3kTcfWWXUpPZz1kOC4nYSodYx1mIUlRc20HWART8WXa5v02sehk0at9lSeSo9Efi+K+xzVXdytvuXFr8sul7nzksaOXSK08xwTky/s9x+pWpl6qKi3OTvHVepvt585pbTx8EmLmOyO5LRHdvaHtMPnXZHD+BUqVJB5/eBkuHLjPRB6tD3KOUfg87nYPK6EGDtf2fcTPeoMb/AI6fP+ID5H4zm51KX5keh9Gynt1yO2BnMZ6DaK3gyLwCg3PpMmF5K3mDJA9ssMamGNs1lIZsovdRe9xzHP0lnEklZ2c71Otzo6PMm8NZ3DyD8lINRAEAQBAEAQBAJLs4f+6o627419Dp+XrIcj+my5g/14mXtZRK4urf8RDDyIH6GaYr3Wkb+pQcciW/kjcNh2qMEQXYmwH69B4yac1BbZVqqlZJRij1PhWCGHoqmndHePU7sZw7J85ns8epUU8fo3+z1ErRBP3qhaq387FgPQED0mlj2zfHjxjsu49UtSK83IQeup+QMzUtyMZD1DX2cRxGgWqMQOn0EuJo5Fn6mekznnfKQCO4jwhKuuqv7w39RzkkLZRILceFiOc4rwhwpSquenvmW+luZG4MtQuT8HMvxJJa8ozUGQqALEWtbwta1pmXkJx8IuVCPusQCVzA95Sqi2UKdFHlNWkbJ6RC8R4HRcEsPs72zMy60b5rAEHW+20mhdOH7oq3YlVv7M57ifAa1C5dbp766r68x6y3DIhPpeTl3YNlXeto1uGYl6VVHp6sp0HI8iD4ETa2KnDTI8ac67FKKO//AOoS1hksTb/UbnkJynjpeT0yzuT0kTOFVwLsTc8jy+HOVpa3pF+tS1uRnvMEm2UVvrDMJ9lxMwbFrqCCDqCCCPAixmU9PZiUVJOL+Tyjj3DzQruliFvenfmnIg853qLFOCPFZtDqtcfj4I6TFMQBAEAQBAEAQDLhauR1ffKwa3kbzSa5RaJKp8JqX7nZcV4a+Pq03Sy0fZKc5te7EkgDmRt8ZzqrVRBx+Tv340syyM1+nXkn+FcJpYdbU11O7HVj5n8hKll07H2dTGw66F+VG61HOMvJtD5Hf5XkcXosTTa0S201Nukc3jsV7V8w+6twvj1by5Dy8ZYhHitFGyfN7Nvh3DVamrNe7Xb0JJHyImsp99G0KFKKbJuQl0QBAKGARuN4NTqajuN7y6fEbGSRslEr2Y8ZkTXwValuM6+8v5rvJ42xfkpTx5w8dospVg203/gi39otC5O8hK6szDk7Fbd/mR4C0w47Nt68M56sqly+RFYjvZBYX5kDlJ49LRQscZT2kYMXUZUZkuGGxG4N9xN0k3pkbcopuPkmOzna4VCKdfRzYK4HdYk7Ecj8pXyMTW3DwX8H1TlquzydZKB3Nlq7TOzAtA0NYGmR/GuFpiaeRwQRqrDdT4eHUSWq11voq5OLDIhqXk57/oZP89r/AMAt8Ly2s5/Ry/8Aokf7mWHsIb6Vxb+DXw5zb8f+xo/RO/1kVx7sy+GAYN7RSbaKQRpfUdNJPTlxs6fRTzPTJ0JOPZBMpBsQQeh3lpNNdHNlFxemtFJk1EAQBAEGTo+BVcRiilH2jCkgGfLYdwbAkaknaUsiNde5fLOvhTvvkq09RR6AqgCw0A0A6ATkPt7PUpaWl4N3BpYX6/SYf7D47IziWP8AaXRD3Nmb3v8ASp6dT6SaENdsqW2tvijVw+G9q+QfdFi/gvu+Z+l/CbylxW/kjhDk9I6ULK3kvqOvBfBkQBAEAQBaAR3EeGo/etZhzGh/rN4zkiGymMzmcdVyNkY9611PVdjbx6y5X+ZbOXkf6cuJDGWEUG+yq35aHWx/vzmGbRNgYGk5DVEIIZcrpe7G4PeUDa//ADNHKSWtkyqrlJSku0dfTrgjNcEDcg3Gm9+k57g0zuRsi1sp7awBOxGhGvxAjg2PdijIGB21mhJ0xBlFYBad5lGvyLRvo20tg6c5ldvo1aWuzy7tNjhWxDutiuiqR+IDmevP5TuY8HGC2eMz7Y23NxIuTlIQBAEfJk3uFcLqYh8tMfxN+FR1J/KQ2WqtbZZxsWd8tRR6VwnhqYemEQeLHmx6mca212S2z12LjRogoxN0WGrGyjUn8pGu/BPJ68mrjMY1TQXWn02ZvP3V8N/LaSxjorTsc+vCMFOkWbIgF+Ztoo6n8hzm0ml2yNR5PUSfwWEWmuVfMnmT1MglJtl2EFFGxNTcQBAEAQBAEApaAcz2y4MatLNT/wASmcyW3/1L6j5iWca1Qlp+Gc/1Ch2V7j5RxWAxucWbR+Y2v4j9J0ZQ0cCuzl0bqNYyNkyZJ4OsDI5IsQaNupT7mVdB0Gg68pGvJO3taRo06j0tBfL05ek3/KyFcosmcJibdLHfXY9ZWsh8nSota6ZvJVB2IPrINF3nF+DFXxqJuwv0GpmVCTI53Qj5ZFYrjZ1yADxOvy2lmGPvyULc7+w0uF8TxBqqpYVFY2sQFI0P3WE3tpgo7IcfLtc0m97OkFcXs11PutpfyOzehMqcWu0dXmmtM8x7RYIUcRURfu3uo6Bhe3pedvHnygmzx+dSq72l4I2TlIQZ0IME72a7PtiTma60gdTzY+6v6yrkZCr6Xk6mD6fK983+k77D0adBAqhUUctvmdzOTJzm9s9NXCqlaQbFE/cUnxbuj4HU/CFXryYlfv8ASjEVO7m5Hoo8QOXmdfGSLrwRPb7kzJhsM1U93up75G/8AO/nt5zVySMxg5/wTWFwq01sosOfUnqTzMhbbLUIKK0jPMG4gCAIAgCAIAgCAUYQDzntv2bNNjiKI7hN3A3U+8PA/KdPFyFJcJf4POepYLhL3a/8kZwuo9RSSp0FywGhF7X8+sms1FlahzsW9eCSwOH9o2XNlP4bjQnpfrIZzcey3RVGx632SaYCuh/Cw8G/W0hV8GWvwdsfkuGJANnBU9CLTO0/BH3D9RsI4O1o0zZST8FSBMNIzza8GpjKiILtYTeEW+kQWziu5M1MBh2xJ/docvvnRfQ8/SbTnGHlmtNMr/C6LuK8KagQwJI0sw0s3Tw8JrC1TTTJbceVLUkdRha61qYbQgjUGx1G4PjKjTizp1yVkdkZxLsth6xzFWVrWurHltobiTV5M4LSKuR6fTc+TIOv2D9yuf5k/MGWY5r+Uc+fo39sjUPYWr/m0/g03WbH6If+jWfZlpdhm/FWH8qE/UzEs1fCN4+jv5Z0mB4f7KmtMO2VRbQBfEknfc9ZSnPlLkzrU0+3BQT6MwoKuttebEkn1ZtZqbuKQTM/+Gpb/Vsn+7n6XhvXkLb8I38Pwob1DnPTZB6c/M/KaOx/BNGn5kSIEjJtFYMiAIAgCAIAgCAIAgCAWsoOh1HODDSfTIGjwNcO7tSU+zqasmvdPVRzB6cuXSTStc135KleNGqTcfDI3ifB79+l5lR9V/SSV3fEiHIw9vlX5MvB+J5u4/3xoDtfwPjNLK15RLjZPJcJeSTqU1YWYAjoRf6yLbXaLbSfk1X4VS5Ar/CxHy2mytkQPGqZY3DWH3ah8mAPzEkV7+SOWJ9Mh+L8FxFQgr7JiCCLk206gjUSxDIgk0yjdgWyknHs6jD4whFDU2BAAbKFKg2/CAb29JTaTfk6cHKK8Fa2LpOCrhrHcMjj6iEmvBhyjJaaITBVVw1XL7RDSfqwVh0JU28jaTy5WLwVISjRLXLpkyeI0f8ANp/71/WR8JfRZ/EV/wByMbcTojerT/3r+sz7U/ow8iv+5FFx9NhdWzA7ZQWB8rDWa8TKsTXRq0+MI9Q06au7L96y2Vf4mOx8Ju63FbZFDIU5cYLbNulh6r+6g6i7H52F/jI+cV4J/bm/JvUuGILFruRzbX4L90egmrm2bxpijcAmhLrRUQZKwBAEAQBAEAQBAEAQBAEAQBAMNXDg+B6wCD4vwTP3l0b3hsf4v1ktdrj0yrfjKfa6ZhwWIqLZaykHYP8AhI8T1mZqL7QqnOP5ZokR8vUSEsiABMhCYMi8zox0zzTtdihUxT2bMFsg6Cw1C+FyZ2cWOq9nkPU5ud70aeB4RWrH93TJHvWsvqxktl9cfJXpxb7XqKZ2HBex6U+9XtUf3dcg/wD0flOffmSl1Hwd7E9JhD81nbOlahnUoL2It3SRp4EbSkpPezrOCceJsYDhaUlCqAqj8I29TzMSm5MzCuMFqKJAC01NysAQBAEAQBAEAQBAEAQBAEAQBAEAQCxntAMTVoBr1GB5QDCYBS8AXgwLwZGaAWFFvey365Rebc2aOuL70XiYb2bKKXgy01EwZNum/hAMqmAXQBAEAQBAEAQBAEAQBAEAQBAEAQBAEAtKwDGaMAxth4BYcMYBacOYBYcOYBT7MYAGGMAuGGMAvXDGAZVw8AyLSgGQCAVgCAIAgCAIAgCAIAgCAIAgCAIAgCAIAgCAIAgCAIAgCAIAgCAIAgCAIAgCAIAgCAIB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589240"/>
            <a:ext cx="3024336" cy="12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61769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58175" cy="7200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P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Técnico Cozinha /Pastelaria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075240" cy="4989041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pt-PT" dirty="0" smtClean="0"/>
              <a:t>	</a:t>
            </a:r>
            <a:r>
              <a:rPr lang="pt-PT" sz="1900" dirty="0" smtClean="0">
                <a:solidFill>
                  <a:schemeClr val="tx1">
                    <a:lumMod val="50000"/>
                  </a:schemeClr>
                </a:solidFill>
              </a:rPr>
              <a:t>É o profissional que planifica e dirige os trabalhos de cozinha, colabora na estruturação de ementas, bem como prepara e confecciona refeições num enquadramento de especialidade, nomeadamente gastronomia regional portuguesa e internacional</a:t>
            </a:r>
            <a:r>
              <a:rPr lang="pt-PT" sz="2800" dirty="0" smtClean="0"/>
              <a:t>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pt-PT" dirty="0" smtClean="0"/>
              <a:t> 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287472"/>
              </p:ext>
            </p:extLst>
          </p:nvPr>
        </p:nvGraphicFramePr>
        <p:xfrm>
          <a:off x="467544" y="188640"/>
          <a:ext cx="8208912" cy="5868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08912"/>
              </a:tblGrid>
              <a:tr h="586864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210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3205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362950" cy="6480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endParaRPr lang="pt-PT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Marcador de Posição de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t-PT" smtClean="0"/>
          </a:p>
        </p:txBody>
      </p:sp>
      <p:graphicFrame>
        <p:nvGraphicFramePr>
          <p:cNvPr id="7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652221"/>
              </p:ext>
            </p:extLst>
          </p:nvPr>
        </p:nvGraphicFramePr>
        <p:xfrm>
          <a:off x="467544" y="116633"/>
          <a:ext cx="8280920" cy="66934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464"/>
                <a:gridCol w="4104456"/>
              </a:tblGrid>
              <a:tr h="417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/>
                        <a:t>Curso Vocacional Dual Cozinha/Pastelaria</a:t>
                      </a:r>
                      <a:endParaRPr lang="pt-PT" sz="12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/>
                        <a:t>Curso Profissional de Restauração</a:t>
                      </a:r>
                      <a:endParaRPr lang="pt-PT" sz="1200" dirty="0"/>
                    </a:p>
                  </a:txBody>
                  <a:tcPr marL="91439" marR="91439" marT="45717" marB="45717">
                    <a:solidFill>
                      <a:schemeClr val="accent2"/>
                    </a:solidFill>
                  </a:tcPr>
                </a:tc>
              </a:tr>
              <a:tr h="619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 smtClean="0"/>
                        <a:t>Certificado Qualificação Profissional nível IV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 smtClean="0"/>
                        <a:t>Diploma 12º ano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Certificado Qualificação Profissional nível IV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Diploma 12º a</a:t>
                      </a:r>
                      <a:r>
                        <a:rPr lang="pt-PT" sz="1200" dirty="0" smtClean="0"/>
                        <a:t>no</a:t>
                      </a:r>
                      <a:endParaRPr lang="pt-PT" sz="1200" dirty="0"/>
                    </a:p>
                  </a:txBody>
                  <a:tcPr marL="91439" marR="91439" marT="45717" marB="4571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73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 smtClean="0">
                          <a:solidFill>
                            <a:srgbClr val="C00000"/>
                          </a:solidFill>
                        </a:rPr>
                        <a:t>Duração de 2 anos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Duração de 3 anos</a:t>
                      </a:r>
                    </a:p>
                  </a:txBody>
                  <a:tcPr marL="91439" marR="91439" marT="45717" marB="4571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00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Não realizam exames nacionais para conclusão do 12ºano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Não realizam exames nacionais para conclusão do 12ºano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7" marB="4571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19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Estágio</a:t>
                      </a:r>
                      <a:endParaRPr lang="pt-PT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Estágio</a:t>
                      </a:r>
                      <a:endParaRPr lang="pt-PT" sz="12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pt-PT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9" marR="91439" marT="45717" marB="4571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191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20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Avaliação Modular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endParaRPr lang="pt-PT" sz="1200" u="none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20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Avaliação Modular</a:t>
                      </a:r>
                    </a:p>
                    <a:p>
                      <a:pPr algn="ctr"/>
                      <a:endParaRPr lang="pt-PT" sz="1200" b="1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39" marR="91439" marT="45717" marB="4571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42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 smtClean="0">
                          <a:solidFill>
                            <a:srgbClr val="860000"/>
                          </a:solidFill>
                          <a:latin typeface="+mn-lt"/>
                        </a:rPr>
                        <a:t>Alunos com mais de 16 anos </a:t>
                      </a:r>
                      <a:r>
                        <a:rPr lang="pt-PT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e o 9º ano</a:t>
                      </a:r>
                    </a:p>
                    <a:p>
                      <a:pPr algn="ctr"/>
                      <a:endParaRPr lang="pt-PT" sz="12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Alunos com o 9º ano</a:t>
                      </a:r>
                      <a:endParaRPr lang="pt-PT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7" marB="4571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8573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Menos disciplinas teóricas e menos horas, </a:t>
                      </a:r>
                      <a:r>
                        <a:rPr lang="pt-PT" sz="1200" b="1" dirty="0" smtClean="0">
                          <a:solidFill>
                            <a:srgbClr val="C00000"/>
                          </a:solidFill>
                        </a:rPr>
                        <a:t>700 horas</a:t>
                      </a:r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Português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Comunicar</a:t>
                      </a:r>
                      <a:r>
                        <a:rPr lang="pt-PT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em Inglês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Educação Física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Matemática Aplicada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t-PT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Mais disciplinas teóricas e mais horas, 1500 horas:</a:t>
                      </a:r>
                    </a:p>
                    <a:p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Português</a:t>
                      </a:r>
                    </a:p>
                    <a:p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Língua Estrangeira I, II</a:t>
                      </a:r>
                      <a:r>
                        <a:rPr lang="pt-PT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ou III</a:t>
                      </a:r>
                      <a:endParaRPr lang="pt-PT" sz="12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Área</a:t>
                      </a:r>
                      <a:r>
                        <a:rPr lang="pt-PT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de Integração</a:t>
                      </a:r>
                    </a:p>
                    <a:p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Educação Física</a:t>
                      </a:r>
                    </a:p>
                    <a:p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Tecnologias</a:t>
                      </a:r>
                      <a:r>
                        <a:rPr lang="pt-PT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da Informação e Comunicação</a:t>
                      </a:r>
                    </a:p>
                    <a:p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Economia</a:t>
                      </a:r>
                    </a:p>
                    <a:p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Matemática</a:t>
                      </a:r>
                    </a:p>
                    <a:p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Psicologia</a:t>
                      </a:r>
                    </a:p>
                    <a:p>
                      <a:endParaRPr lang="pt-PT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0038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Mais horas de disciplinas técnicas e de formação em contexto de trabalho: </a:t>
                      </a:r>
                      <a:r>
                        <a:rPr lang="pt-PT" sz="1200" b="1" baseline="0" dirty="0" smtClean="0">
                          <a:solidFill>
                            <a:srgbClr val="C00000"/>
                          </a:solidFill>
                        </a:rPr>
                        <a:t>2300horas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disciplinas técnicas e formação em contexto de trabalho</a:t>
                      </a:r>
                      <a:r>
                        <a:rPr lang="pt-PT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: 1900horas</a:t>
                      </a:r>
                    </a:p>
                  </a:txBody>
                  <a:tcPr marL="91439" marR="91439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73643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339137" cy="571500"/>
          </a:xfrm>
        </p:spPr>
        <p:txBody>
          <a:bodyPr/>
          <a:lstStyle/>
          <a:p>
            <a:r>
              <a:rPr lang="pt-PT" sz="2400" b="1" dirty="0" smtClean="0">
                <a:solidFill>
                  <a:srgbClr val="000099"/>
                </a:solidFill>
              </a:rPr>
              <a:t>O Agrupamento de Escolas de Vagos oferece em 2014: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4569902"/>
              </p:ext>
            </p:extLst>
          </p:nvPr>
        </p:nvGraphicFramePr>
        <p:xfrm>
          <a:off x="457200" y="781050"/>
          <a:ext cx="8472518" cy="569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2" name="Picture 4" descr="\\ns20\rdocs$\docentes\dc086\Documentos\As minhas imagens\esv2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908050"/>
            <a:ext cx="43926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84798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633412"/>
          </a:xfrm>
        </p:spPr>
        <p:txBody>
          <a:bodyPr/>
          <a:lstStyle/>
          <a:p>
            <a:pPr algn="ctr">
              <a:defRPr/>
            </a:pPr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 </a:t>
            </a:r>
            <a:r>
              <a:rPr lang="pt-PT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Cientifíco-Humanisticos</a:t>
            </a:r>
            <a:endParaRPr lang="pt-P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64016102"/>
              </p:ext>
            </p:extLst>
          </p:nvPr>
        </p:nvGraphicFramePr>
        <p:xfrm>
          <a:off x="539750" y="925513"/>
          <a:ext cx="8218488" cy="553249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218488"/>
              </a:tblGrid>
              <a:tr h="847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/>
                        <a:t>Escolas Secundárias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/>
                        <a:t>Prosseguimento de estudos</a:t>
                      </a:r>
                      <a:endParaRPr lang="pt-PT" sz="1800" dirty="0"/>
                    </a:p>
                  </a:txBody>
                  <a:tcPr marL="91431" marR="91431" marT="45719" marB="45719"/>
                </a:tc>
              </a:tr>
              <a:tr h="50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Diploma 12º ano</a:t>
                      </a:r>
                      <a:endParaRPr lang="pt-PT" sz="1800" dirty="0"/>
                    </a:p>
                  </a:txBody>
                  <a:tcPr marL="91431" marR="91431" marT="45719" marB="45719"/>
                </a:tc>
              </a:tr>
              <a:tr h="50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Duração de 3 anos</a:t>
                      </a:r>
                      <a:endParaRPr lang="pt-PT" sz="1800" dirty="0"/>
                    </a:p>
                  </a:txBody>
                  <a:tcPr marL="91431" marR="91431" marT="45719" marB="45719"/>
                </a:tc>
              </a:tr>
              <a:tr h="2560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Têm que realizar </a:t>
                      </a:r>
                      <a:r>
                        <a:rPr lang="pt-PT" sz="1800" u="sng" dirty="0" smtClean="0">
                          <a:solidFill>
                            <a:srgbClr val="C00000"/>
                          </a:solidFill>
                        </a:rPr>
                        <a:t>obrigatoriamente</a:t>
                      </a:r>
                      <a:r>
                        <a:rPr lang="pt-PT" sz="1800" dirty="0" smtClean="0"/>
                        <a:t> exames nacionais para conclusão do curso: </a:t>
                      </a:r>
                    </a:p>
                    <a:p>
                      <a:pPr lvl="1" algn="l">
                        <a:lnSpc>
                          <a:spcPct val="200000"/>
                        </a:lnSpc>
                        <a:buClr>
                          <a:srgbClr val="C00000"/>
                        </a:buClr>
                        <a:buFont typeface="Wingdings" pitchFamily="2" charset="2"/>
                        <a:buChar char="Ø"/>
                      </a:pPr>
                      <a:r>
                        <a:rPr lang="pt-PT" sz="1800" dirty="0" smtClean="0">
                          <a:solidFill>
                            <a:srgbClr val="C00000"/>
                          </a:solidFill>
                        </a:rPr>
                        <a:t>dois no 11º ano </a:t>
                      </a:r>
                      <a:r>
                        <a:rPr lang="pt-PT" sz="1800" dirty="0" smtClean="0"/>
                        <a:t>às disciplinas especificas  ( ou a uma disciplina especifica e à disciplina de Filosofia</a:t>
                      </a:r>
                      <a:r>
                        <a:rPr lang="pt-PT" sz="1800" baseline="0" dirty="0" smtClean="0"/>
                        <a:t> )</a:t>
                      </a:r>
                      <a:endParaRPr lang="pt-PT" sz="1800" dirty="0" smtClean="0"/>
                    </a:p>
                    <a:p>
                      <a:pPr lvl="1" algn="l">
                        <a:lnSpc>
                          <a:spcPct val="200000"/>
                        </a:lnSpc>
                        <a:buClr>
                          <a:srgbClr val="C00000"/>
                        </a:buClr>
                        <a:buFont typeface="Wingdings" pitchFamily="2" charset="2"/>
                        <a:buChar char="Ø"/>
                      </a:pPr>
                      <a:r>
                        <a:rPr lang="pt-PT" sz="1800" dirty="0" smtClean="0">
                          <a:solidFill>
                            <a:srgbClr val="C00000"/>
                          </a:solidFill>
                        </a:rPr>
                        <a:t>dois no 12º ano</a:t>
                      </a:r>
                      <a:r>
                        <a:rPr lang="pt-PT" sz="1800" dirty="0" smtClean="0"/>
                        <a:t>: a Português e à disciplina especifica trienal</a:t>
                      </a:r>
                    </a:p>
                    <a:p>
                      <a:endParaRPr lang="pt-PT" sz="1800" dirty="0"/>
                    </a:p>
                  </a:txBody>
                  <a:tcPr marL="91431" marR="91431" marT="45719" marB="45719"/>
                </a:tc>
              </a:tr>
              <a:tr h="365752">
                <a:tc>
                  <a:txBody>
                    <a:bodyPr/>
                    <a:lstStyle/>
                    <a:p>
                      <a:endParaRPr lang="pt-PT" sz="1800" dirty="0"/>
                    </a:p>
                  </a:txBody>
                  <a:tcPr marL="91431" marR="91431" marT="45719" marB="45719"/>
                </a:tc>
              </a:tr>
              <a:tr h="750956">
                <a:tc>
                  <a:txBody>
                    <a:bodyPr/>
                    <a:lstStyle/>
                    <a:p>
                      <a:pPr algn="ctr"/>
                      <a:endParaRPr lang="pt-PT" sz="1800" dirty="0"/>
                    </a:p>
                  </a:txBody>
                  <a:tcPr marL="91431" marR="91431" marT="45719" marB="45719"/>
                </a:tc>
              </a:tr>
            </a:tbl>
          </a:graphicData>
        </a:graphic>
      </p:graphicFrame>
      <p:pic>
        <p:nvPicPr>
          <p:cNvPr id="5139" name="Picture 13" descr="\\ns20\rdocs$\docentes\dc086\Documentos\As minhas imagens\cientifico humanistic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4781550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P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 </a:t>
            </a:r>
            <a:r>
              <a:rPr lang="pt-PT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Cientifíco-Humanisticos</a:t>
            </a:r>
            <a:endParaRPr lang="pt-PT" sz="3600" b="1" u="sng" dirty="0" smtClean="0">
              <a:solidFill>
                <a:srgbClr val="800080"/>
              </a:solidFill>
              <a:latin typeface="Arial" charset="0"/>
            </a:endParaRPr>
          </a:p>
        </p:txBody>
      </p:sp>
      <p:pic>
        <p:nvPicPr>
          <p:cNvPr id="6148" name="Picture 5" descr="\\ns20\rdocs$\docentes\dc086\Documentos\As minhas imagens\lapi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844675"/>
            <a:ext cx="12239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\\ns20\rdocs$\docentes\dc086\Documentos\As minhas imagens\humanidad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868863"/>
            <a:ext cx="1552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875"/>
            <a:ext cx="7939608" cy="4803775"/>
          </a:xfrm>
        </p:spPr>
        <p:txBody>
          <a:bodyPr/>
          <a:lstStyle/>
          <a:p>
            <a:pPr algn="ctr" eaLnBrk="1" hangingPunct="1"/>
            <a:endParaRPr lang="pt-PT" dirty="0" smtClean="0">
              <a:solidFill>
                <a:srgbClr val="000099"/>
              </a:solidFill>
            </a:endParaRPr>
          </a:p>
          <a:p>
            <a:pPr algn="ctr" eaLnBrk="1" hangingPunct="1"/>
            <a:r>
              <a:rPr lang="pt-PT" dirty="0" smtClean="0">
                <a:solidFill>
                  <a:srgbClr val="000099"/>
                </a:solidFill>
              </a:rPr>
              <a:t>Artes Visuais</a:t>
            </a:r>
          </a:p>
          <a:p>
            <a:pPr algn="ctr" eaLnBrk="1" hangingPunct="1"/>
            <a:endParaRPr lang="pt-PT" dirty="0" smtClean="0">
              <a:solidFill>
                <a:srgbClr val="000099"/>
              </a:solidFill>
            </a:endParaRPr>
          </a:p>
          <a:p>
            <a:pPr eaLnBrk="1" hangingPunct="1"/>
            <a:endParaRPr lang="pt-PT" dirty="0" smtClean="0">
              <a:solidFill>
                <a:srgbClr val="000099"/>
              </a:solidFill>
            </a:endParaRPr>
          </a:p>
          <a:p>
            <a:pPr lvl="1" eaLnBrk="1" hangingPunct="1">
              <a:buClr>
                <a:srgbClr val="860000"/>
              </a:buClr>
            </a:pPr>
            <a:r>
              <a:rPr lang="pt-PT" sz="3200" dirty="0" smtClean="0">
                <a:solidFill>
                  <a:srgbClr val="000099"/>
                </a:solidFill>
              </a:rPr>
              <a:t>Ciências e Tecnologias</a:t>
            </a:r>
          </a:p>
          <a:p>
            <a:pPr lvl="1" algn="ctr" eaLnBrk="1" hangingPunct="1">
              <a:buClr>
                <a:srgbClr val="860000"/>
              </a:buClr>
            </a:pPr>
            <a:endParaRPr lang="pt-PT" sz="3200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t-PT" dirty="0" smtClean="0">
                <a:solidFill>
                  <a:srgbClr val="000099"/>
                </a:solidFill>
              </a:rPr>
              <a:t>Línguas e Humanidades</a:t>
            </a:r>
          </a:p>
        </p:txBody>
      </p:sp>
      <p:pic>
        <p:nvPicPr>
          <p:cNvPr id="9" name="Picture 6" descr="\\ns20\rdocs$\docentes\dc086\Documentos\As minhas imagens\cienci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844279"/>
            <a:ext cx="2160587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511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PT" b="1" dirty="0" smtClean="0"/>
              <a:t>Curso das Artes Visuais</a:t>
            </a:r>
            <a:endParaRPr lang="pt-PT" b="1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</p:nvPr>
        </p:nvGraphicFramePr>
        <p:xfrm>
          <a:off x="500063" y="785813"/>
          <a:ext cx="8215310" cy="556354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18243"/>
                <a:gridCol w="3733814"/>
                <a:gridCol w="864096"/>
                <a:gridCol w="720080"/>
                <a:gridCol w="760317"/>
                <a:gridCol w="718760"/>
              </a:tblGrid>
              <a:tr h="394762"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Componente</a:t>
                      </a:r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Disciplina</a:t>
                      </a:r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Exames nacionais</a:t>
                      </a:r>
                      <a:endParaRPr lang="pt-PT" sz="1100" dirty="0"/>
                    </a:p>
                  </a:txBody>
                  <a:tcPr marL="91439" marR="91439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10º</a:t>
                      </a:r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11º</a:t>
                      </a:r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12º</a:t>
                      </a:r>
                      <a:endParaRPr lang="pt-PT" sz="1100" dirty="0"/>
                    </a:p>
                  </a:txBody>
                  <a:tcPr marL="91439" marR="91439"/>
                </a:tc>
              </a:tr>
              <a:tr h="811154"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Geral</a:t>
                      </a:r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Português</a:t>
                      </a:r>
                    </a:p>
                    <a:p>
                      <a:r>
                        <a:rPr lang="pt-PT" sz="1100" dirty="0" smtClean="0"/>
                        <a:t>Língua Estrangeira I, II ou III</a:t>
                      </a:r>
                    </a:p>
                    <a:p>
                      <a:r>
                        <a:rPr lang="pt-PT" sz="1100" dirty="0" smtClean="0"/>
                        <a:t>Filosofia</a:t>
                      </a:r>
                    </a:p>
                    <a:p>
                      <a:r>
                        <a:rPr lang="pt-PT" sz="1100" dirty="0" smtClean="0"/>
                        <a:t>Educação Física</a:t>
                      </a:r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 smtClean="0"/>
                        <a:t>No 12º ano</a:t>
                      </a:r>
                    </a:p>
                    <a:p>
                      <a:pPr algn="ctr"/>
                      <a:endParaRPr lang="pt-PT" sz="1100" dirty="0"/>
                    </a:p>
                  </a:txBody>
                  <a:tcPr marL="91439" marR="91439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4x45min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4x45min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5x45min</a:t>
                      </a:r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  <a:endParaRPr lang="pt-PT" sz="1100" dirty="0"/>
                    </a:p>
                  </a:txBody>
                  <a:tcPr marL="91439" marR="91439"/>
                </a:tc>
              </a:tr>
              <a:tr h="394762">
                <a:tc rowSpan="4">
                  <a:txBody>
                    <a:bodyPr/>
                    <a:lstStyle/>
                    <a:p>
                      <a:r>
                        <a:rPr lang="pt-PT" sz="1100" dirty="0" smtClean="0"/>
                        <a:t>Especifica</a:t>
                      </a:r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Desenho A</a:t>
                      </a:r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 smtClean="0"/>
                        <a:t>No 12º ano</a:t>
                      </a:r>
                    </a:p>
                    <a:p>
                      <a:pPr algn="ctr"/>
                      <a:endParaRPr lang="pt-PT" sz="1100" dirty="0"/>
                    </a:p>
                  </a:txBody>
                  <a:tcPr marL="91439" marR="91439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6</a:t>
                      </a:r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6</a:t>
                      </a:r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6</a:t>
                      </a:r>
                      <a:endParaRPr lang="pt-PT" sz="1100" dirty="0"/>
                    </a:p>
                  </a:txBody>
                  <a:tcPr marL="91439" marR="91439"/>
                </a:tc>
              </a:tr>
              <a:tr h="632700"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Geometria Descritiva A</a:t>
                      </a:r>
                    </a:p>
                    <a:p>
                      <a:r>
                        <a:rPr lang="pt-PT" sz="1100" dirty="0" smtClean="0"/>
                        <a:t>Matemática B                                     </a:t>
                      </a:r>
                      <a:r>
                        <a:rPr lang="pt-PT" sz="800" dirty="0" smtClean="0"/>
                        <a:t>( escolher duas )</a:t>
                      </a:r>
                      <a:endParaRPr lang="pt-PT" sz="1100" dirty="0" smtClean="0"/>
                    </a:p>
                    <a:p>
                      <a:r>
                        <a:rPr lang="pt-PT" sz="1100" dirty="0" smtClean="0"/>
                        <a:t>História da Cultura e das Artes</a:t>
                      </a:r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 smtClean="0"/>
                        <a:t>No 11º ano às duas disciplinas</a:t>
                      </a:r>
                      <a:endParaRPr lang="pt-PT" sz="1100" dirty="0"/>
                    </a:p>
                  </a:txBody>
                  <a:tcPr marL="91439" marR="91439" marT="45721" marB="45721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6</a:t>
                      </a:r>
                    </a:p>
                    <a:p>
                      <a:pPr algn="ctr"/>
                      <a:r>
                        <a:rPr lang="pt-PT" sz="1100" dirty="0" smtClean="0"/>
                        <a:t>6</a:t>
                      </a:r>
                    </a:p>
                    <a:p>
                      <a:pPr algn="ctr"/>
                      <a:r>
                        <a:rPr lang="pt-PT" sz="1100" dirty="0" smtClean="0"/>
                        <a:t>6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6</a:t>
                      </a:r>
                    </a:p>
                    <a:p>
                      <a:pPr algn="ctr"/>
                      <a:r>
                        <a:rPr lang="pt-PT" sz="1100" dirty="0" smtClean="0"/>
                        <a:t>6</a:t>
                      </a:r>
                    </a:p>
                    <a:p>
                      <a:pPr algn="ctr"/>
                      <a:r>
                        <a:rPr lang="pt-PT" sz="1100" dirty="0" smtClean="0"/>
                        <a:t>6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-</a:t>
                      </a:r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  <a:endParaRPr lang="pt-PT" sz="1100" dirty="0"/>
                    </a:p>
                  </a:txBody>
                  <a:tcPr marL="91439" marR="91439"/>
                </a:tc>
              </a:tr>
              <a:tr h="63270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Oficina de Artes</a:t>
                      </a:r>
                    </a:p>
                    <a:p>
                      <a:r>
                        <a:rPr lang="pt-PT" sz="1100" dirty="0" smtClean="0"/>
                        <a:t>Oficina Multimédia       </a:t>
                      </a:r>
                      <a:r>
                        <a:rPr lang="pt-PT" sz="800" dirty="0" smtClean="0"/>
                        <a:t>(escolher duas ou uma e outra do grupo seguinte) </a:t>
                      </a:r>
                      <a:r>
                        <a:rPr lang="pt-PT" sz="1100" dirty="0" smtClean="0"/>
                        <a:t>       </a:t>
                      </a:r>
                      <a:endParaRPr lang="pt-PT" sz="800" dirty="0" smtClean="0"/>
                    </a:p>
                    <a:p>
                      <a:r>
                        <a:rPr lang="pt-PT" sz="1100" dirty="0" smtClean="0"/>
                        <a:t>Materiais e Tecnologias</a:t>
                      </a:r>
                      <a:endParaRPr lang="pt-PT" sz="11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/>
                    </a:p>
                  </a:txBody>
                  <a:tcPr marL="91439" marR="91439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  <a:endParaRPr lang="pt-PT" sz="1100" dirty="0"/>
                    </a:p>
                  </a:txBody>
                  <a:tcPr marL="91439" marR="91439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  <a:endParaRPr lang="pt-PT" sz="1100" dirty="0"/>
                    </a:p>
                  </a:txBody>
                  <a:tcPr marL="91439" marR="91439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</a:p>
                  </a:txBody>
                  <a:tcPr marL="91439" marR="91439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238785"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      Antropologia</a:t>
                      </a:r>
                    </a:p>
                    <a:p>
                      <a:r>
                        <a:rPr lang="pt-PT" sz="1100" dirty="0" smtClean="0"/>
                        <a:t>      Aplicações Informáticas B</a:t>
                      </a:r>
                    </a:p>
                    <a:p>
                      <a:r>
                        <a:rPr lang="pt-PT" sz="1100" dirty="0" smtClean="0"/>
                        <a:t>      Ciência Politica</a:t>
                      </a:r>
                    </a:p>
                    <a:p>
                      <a:r>
                        <a:rPr lang="pt-PT" sz="1100" dirty="0" smtClean="0"/>
                        <a:t>      Clássicos da Literatura</a:t>
                      </a:r>
                    </a:p>
                    <a:p>
                      <a:r>
                        <a:rPr lang="pt-PT" sz="1100" dirty="0" smtClean="0"/>
                        <a:t>      Direito</a:t>
                      </a:r>
                    </a:p>
                    <a:p>
                      <a:r>
                        <a:rPr lang="pt-PT" sz="1100" dirty="0" smtClean="0"/>
                        <a:t>      Economia C</a:t>
                      </a:r>
                    </a:p>
                    <a:p>
                      <a:r>
                        <a:rPr lang="pt-PT" sz="1100" dirty="0" smtClean="0"/>
                        <a:t>      Filosofia A</a:t>
                      </a:r>
                      <a:endParaRPr lang="pt-PT" sz="800" dirty="0" smtClean="0"/>
                    </a:p>
                    <a:p>
                      <a:r>
                        <a:rPr lang="pt-PT" sz="1100" dirty="0" smtClean="0"/>
                        <a:t>      Geografia C</a:t>
                      </a:r>
                    </a:p>
                    <a:p>
                      <a:r>
                        <a:rPr lang="pt-PT" sz="1100" dirty="0" smtClean="0"/>
                        <a:t>      Grego</a:t>
                      </a:r>
                    </a:p>
                    <a:p>
                      <a:r>
                        <a:rPr lang="pt-PT" sz="1100" dirty="0" smtClean="0"/>
                        <a:t>      Língua Estrangeira I,</a:t>
                      </a:r>
                      <a:r>
                        <a:rPr lang="pt-PT" sz="1100" baseline="0" dirty="0" smtClean="0"/>
                        <a:t> II ou III</a:t>
                      </a:r>
                    </a:p>
                    <a:p>
                      <a:r>
                        <a:rPr lang="pt-PT" sz="1100" baseline="0" smtClean="0"/>
                        <a:t>      Psicologia </a:t>
                      </a:r>
                      <a:r>
                        <a:rPr lang="pt-PT" sz="1100" baseline="0" dirty="0" smtClean="0"/>
                        <a:t>B</a:t>
                      </a:r>
                      <a:endParaRPr lang="pt-PT" sz="1100" dirty="0" smtClean="0"/>
                    </a:p>
                    <a:p>
                      <a:endParaRPr lang="pt-PT" sz="1100" dirty="0"/>
                    </a:p>
                  </a:txBody>
                  <a:tcPr marL="91439" marR="91439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/>
                    </a:p>
                  </a:txBody>
                  <a:tcPr marL="91439" marR="91439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  <a:endParaRPr lang="pt-PT" sz="1100" dirty="0"/>
                    </a:p>
                  </a:txBody>
                  <a:tcPr marL="91439" marR="91439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  <a:endParaRPr lang="pt-PT" sz="1100" dirty="0"/>
                    </a:p>
                  </a:txBody>
                  <a:tcPr marL="91439" marR="91439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  <a:endParaRPr lang="pt-PT" sz="1100" dirty="0"/>
                    </a:p>
                  </a:txBody>
                  <a:tcPr marL="91439" marR="91439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94762">
                <a:tc>
                  <a:txBody>
                    <a:bodyPr/>
                    <a:lstStyle/>
                    <a:p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Educação Moral e</a:t>
                      </a:r>
                      <a:r>
                        <a:rPr lang="pt-PT" sz="1100" baseline="0" dirty="0" smtClean="0"/>
                        <a:t> Religiosa ( facultativa)</a:t>
                      </a:r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2</a:t>
                      </a:r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2</a:t>
                      </a:r>
                      <a:endParaRPr lang="pt-PT" sz="11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2</a:t>
                      </a:r>
                      <a:endParaRPr lang="pt-PT" sz="1100" dirty="0"/>
                    </a:p>
                  </a:txBody>
                  <a:tcPr marL="91439" marR="91439"/>
                </a:tc>
              </a:tr>
            </a:tbl>
          </a:graphicData>
        </a:graphic>
      </p:graphicFrame>
      <p:pic>
        <p:nvPicPr>
          <p:cNvPr id="7224" name="Picture 5" descr="\\ns20\rdocs$\docentes\dc086\Documentos\As minhas imagens\lapi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221163"/>
            <a:ext cx="23764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615703"/>
            <a:ext cx="8371656" cy="4600947"/>
          </a:xfrm>
        </p:spPr>
        <p:txBody>
          <a:bodyPr numCol="2"/>
          <a:lstStyle/>
          <a:p>
            <a:pPr eaLnBrk="1" hangingPunct="1">
              <a:buNone/>
            </a:pPr>
            <a:r>
              <a:rPr lang="pt-PT" sz="2000" dirty="0" smtClean="0"/>
              <a:t>Animação Digital</a:t>
            </a:r>
          </a:p>
          <a:p>
            <a:pPr eaLnBrk="1" hangingPunct="1">
              <a:buNone/>
            </a:pPr>
            <a:r>
              <a:rPr lang="pt-PT" sz="2000" dirty="0" err="1" smtClean="0"/>
              <a:t>Arquitetura</a:t>
            </a:r>
            <a:endParaRPr lang="pt-PT" sz="2000" dirty="0" smtClean="0"/>
          </a:p>
          <a:p>
            <a:pPr eaLnBrk="1" hangingPunct="1">
              <a:buNone/>
            </a:pPr>
            <a:r>
              <a:rPr lang="pt-PT" sz="2000" dirty="0" err="1" smtClean="0"/>
              <a:t>Arquitetura</a:t>
            </a:r>
            <a:r>
              <a:rPr lang="pt-PT" sz="2000" dirty="0" smtClean="0"/>
              <a:t> de Interiores</a:t>
            </a:r>
          </a:p>
          <a:p>
            <a:pPr eaLnBrk="1" hangingPunct="1">
              <a:buNone/>
            </a:pPr>
            <a:r>
              <a:rPr lang="pt-PT" sz="2000" dirty="0" smtClean="0"/>
              <a:t> </a:t>
            </a:r>
            <a:r>
              <a:rPr lang="pt-PT" sz="2000" dirty="0" err="1" smtClean="0"/>
              <a:t>Arquitetura</a:t>
            </a:r>
            <a:r>
              <a:rPr lang="pt-PT" sz="2000" dirty="0" smtClean="0"/>
              <a:t> Paisagista</a:t>
            </a:r>
          </a:p>
          <a:p>
            <a:pPr eaLnBrk="1" hangingPunct="1">
              <a:buNone/>
            </a:pPr>
            <a:r>
              <a:rPr lang="pt-PT" sz="2000" dirty="0" err="1" smtClean="0"/>
              <a:t>Arquitetura</a:t>
            </a:r>
            <a:r>
              <a:rPr lang="pt-PT" sz="2000" dirty="0" smtClean="0"/>
              <a:t> e Urbanismo</a:t>
            </a:r>
          </a:p>
          <a:p>
            <a:pPr eaLnBrk="1" hangingPunct="1">
              <a:buNone/>
            </a:pPr>
            <a:r>
              <a:rPr lang="pt-PT" sz="2000" dirty="0" smtClean="0"/>
              <a:t>Artes/BD/Ilustração</a:t>
            </a:r>
          </a:p>
          <a:p>
            <a:pPr eaLnBrk="1" hangingPunct="1">
              <a:buNone/>
            </a:pPr>
            <a:r>
              <a:rPr lang="pt-PT" sz="2000" dirty="0" smtClean="0"/>
              <a:t>Artes Plásticas</a:t>
            </a:r>
          </a:p>
          <a:p>
            <a:pPr eaLnBrk="1" hangingPunct="1">
              <a:buNone/>
            </a:pPr>
            <a:r>
              <a:rPr lang="pt-PT" sz="2000" dirty="0" smtClean="0"/>
              <a:t>Artes Decorativas</a:t>
            </a:r>
            <a:endParaRPr lang="pt-PT" sz="2000" dirty="0"/>
          </a:p>
          <a:p>
            <a:pPr eaLnBrk="1" hangingPunct="1">
              <a:buNone/>
            </a:pPr>
            <a:r>
              <a:rPr lang="pt-PT" sz="2000" dirty="0" smtClean="0"/>
              <a:t>Artes Gráficas</a:t>
            </a:r>
          </a:p>
          <a:p>
            <a:pPr eaLnBrk="1" hangingPunct="1">
              <a:buNone/>
            </a:pPr>
            <a:r>
              <a:rPr lang="pt-PT" sz="2000" dirty="0" smtClean="0"/>
              <a:t>Cinema, </a:t>
            </a:r>
            <a:r>
              <a:rPr lang="pt-PT" sz="2000" dirty="0" err="1" smtClean="0"/>
              <a:t>Video</a:t>
            </a:r>
            <a:endParaRPr lang="pt-PT" sz="2000" dirty="0" smtClean="0"/>
          </a:p>
          <a:p>
            <a:pPr eaLnBrk="1" hangingPunct="1">
              <a:buNone/>
            </a:pPr>
            <a:r>
              <a:rPr lang="pt-PT" sz="2000" dirty="0" smtClean="0"/>
              <a:t>Conservação e Restauro</a:t>
            </a:r>
          </a:p>
          <a:p>
            <a:pPr eaLnBrk="1" hangingPunct="1">
              <a:buNone/>
            </a:pPr>
            <a:r>
              <a:rPr lang="pt-PT" sz="2000" dirty="0" smtClean="0"/>
              <a:t>Design</a:t>
            </a:r>
          </a:p>
          <a:p>
            <a:pPr eaLnBrk="1" hangingPunct="1">
              <a:buNone/>
            </a:pPr>
            <a:r>
              <a:rPr lang="pt-PT" sz="2000" dirty="0" smtClean="0"/>
              <a:t>Design de Ambientes</a:t>
            </a:r>
          </a:p>
          <a:p>
            <a:pPr eaLnBrk="1" hangingPunct="1">
              <a:buNone/>
            </a:pPr>
            <a:r>
              <a:rPr lang="pt-PT" sz="2000" dirty="0" smtClean="0"/>
              <a:t>Design de Comunicação</a:t>
            </a:r>
          </a:p>
          <a:p>
            <a:pPr eaLnBrk="1" hangingPunct="1">
              <a:buNone/>
            </a:pPr>
            <a:r>
              <a:rPr lang="pt-PT" sz="2000" dirty="0" smtClean="0"/>
              <a:t>Design e Desenvolvimento de Produto</a:t>
            </a:r>
          </a:p>
          <a:p>
            <a:pPr eaLnBrk="1" hangingPunct="1">
              <a:buNone/>
            </a:pPr>
            <a:r>
              <a:rPr lang="pt-PT" sz="2000" dirty="0" smtClean="0"/>
              <a:t>Design de Equipamento</a:t>
            </a:r>
          </a:p>
          <a:p>
            <a:pPr eaLnBrk="1" hangingPunct="1">
              <a:buNone/>
            </a:pPr>
            <a:r>
              <a:rPr lang="pt-PT" sz="2000" dirty="0" smtClean="0"/>
              <a:t>Design Gráfico</a:t>
            </a:r>
          </a:p>
          <a:p>
            <a:pPr eaLnBrk="1" hangingPunct="1">
              <a:buNone/>
            </a:pPr>
            <a:r>
              <a:rPr lang="pt-PT" sz="2000" dirty="0" smtClean="0"/>
              <a:t>Design Industrial</a:t>
            </a:r>
          </a:p>
          <a:p>
            <a:pPr eaLnBrk="1" hangingPunct="1">
              <a:buNone/>
            </a:pPr>
            <a:r>
              <a:rPr lang="pt-PT" sz="2000" dirty="0" smtClean="0"/>
              <a:t>Design de Jogos Digitais</a:t>
            </a:r>
          </a:p>
          <a:p>
            <a:pPr eaLnBrk="1" hangingPunct="1">
              <a:buNone/>
            </a:pPr>
            <a:r>
              <a:rPr lang="pt-PT" sz="2000" dirty="0" smtClean="0"/>
              <a:t>Design de Moda</a:t>
            </a:r>
          </a:p>
          <a:p>
            <a:pPr eaLnBrk="1" hangingPunct="1">
              <a:buNone/>
            </a:pPr>
            <a:r>
              <a:rPr lang="pt-PT" sz="2000" dirty="0" smtClean="0"/>
              <a:t>Design Sonoro</a:t>
            </a:r>
          </a:p>
          <a:p>
            <a:pPr eaLnBrk="1" hangingPunct="1">
              <a:buNone/>
            </a:pPr>
            <a:r>
              <a:rPr lang="pt-PT" sz="2000" dirty="0" smtClean="0"/>
              <a:t>Fotografia</a:t>
            </a:r>
            <a:endParaRPr lang="pt-PT" sz="2000" dirty="0"/>
          </a:p>
          <a:p>
            <a:pPr marL="0" indent="0" eaLnBrk="1" hangingPunct="1">
              <a:buNone/>
            </a:pPr>
            <a:r>
              <a:rPr lang="pt-PT" sz="2000" dirty="0" smtClean="0"/>
              <a:t>Promoção Artística e Património</a:t>
            </a:r>
          </a:p>
          <a:p>
            <a:pPr marL="0" indent="0" eaLnBrk="1" hangingPunct="1">
              <a:buNone/>
            </a:pPr>
            <a:r>
              <a:rPr lang="pt-PT" sz="2000" dirty="0" smtClean="0"/>
              <a:t>Tecnologia e Design do produto</a:t>
            </a:r>
          </a:p>
          <a:p>
            <a:pPr marL="0" indent="0" eaLnBrk="1" hangingPunct="1">
              <a:buNone/>
            </a:pPr>
            <a:r>
              <a:rPr lang="pt-PT" sz="2000" dirty="0" smtClean="0"/>
              <a:t>Urbanismo e Ordenamento do Território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4" name="Picture 5" descr="\\ns20\rdocs$\docentes\dc086\Documentos\As minhas imagens\lapi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47328"/>
            <a:ext cx="23764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\\ns20\rdocs$\docentes\dc086\Documentos\As minhas imagens\lapi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853" y="620688"/>
            <a:ext cx="23764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\\ns20\rdocs$\docentes\dc086\Documentos\As minhas imagens\outras\audiovisua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73016"/>
            <a:ext cx="1392313" cy="115212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3339"/>
            <a:ext cx="1788071" cy="145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12976"/>
            <a:ext cx="1674887" cy="13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49073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PT" b="1" dirty="0" smtClean="0"/>
              <a:t>Curso de Ciências e Tecnologias</a:t>
            </a:r>
            <a:endParaRPr lang="pt-PT" b="1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</p:nvPr>
        </p:nvGraphicFramePr>
        <p:xfrm>
          <a:off x="357188" y="785813"/>
          <a:ext cx="8501061" cy="55231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67574"/>
                <a:gridCol w="3611334"/>
                <a:gridCol w="1008112"/>
                <a:gridCol w="864096"/>
                <a:gridCol w="720080"/>
                <a:gridCol w="829865"/>
              </a:tblGrid>
              <a:tr h="380795"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Componente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Disciplina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Exames nacionais</a:t>
                      </a:r>
                      <a:endParaRPr lang="pt-PT" sz="1100" dirty="0"/>
                    </a:p>
                  </a:txBody>
                  <a:tcPr marL="91439" marR="91439" marT="45721" marB="45721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10º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11º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12º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</a:tr>
              <a:tr h="782455"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Geral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Português</a:t>
                      </a:r>
                    </a:p>
                    <a:p>
                      <a:r>
                        <a:rPr lang="pt-PT" sz="1100" dirty="0" smtClean="0"/>
                        <a:t>Língua Estrangeira I, II ou III</a:t>
                      </a:r>
                    </a:p>
                    <a:p>
                      <a:r>
                        <a:rPr lang="pt-PT" sz="1100" dirty="0" smtClean="0"/>
                        <a:t>Filosofia</a:t>
                      </a:r>
                    </a:p>
                    <a:p>
                      <a:r>
                        <a:rPr lang="pt-PT" sz="1100" dirty="0" smtClean="0"/>
                        <a:t>Educação Física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No 12º ano</a:t>
                      </a:r>
                      <a:endParaRPr lang="pt-PT" sz="1100" dirty="0"/>
                    </a:p>
                  </a:txBody>
                  <a:tcPr marL="91439" marR="91439" marT="45721" marB="45721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4x45min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4x45min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5x45min</a:t>
                      </a:r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</a:tr>
              <a:tr h="380795">
                <a:tc rowSpan="4">
                  <a:txBody>
                    <a:bodyPr/>
                    <a:lstStyle/>
                    <a:p>
                      <a:r>
                        <a:rPr lang="pt-PT" sz="1100" dirty="0" smtClean="0"/>
                        <a:t>Especifica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Matemática</a:t>
                      </a:r>
                      <a:r>
                        <a:rPr lang="pt-PT" sz="1100" baseline="0" dirty="0" smtClean="0"/>
                        <a:t> </a:t>
                      </a:r>
                      <a:r>
                        <a:rPr lang="pt-PT" sz="1100" dirty="0" smtClean="0"/>
                        <a:t>A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No 12º ano</a:t>
                      </a:r>
                      <a:endParaRPr lang="pt-PT" sz="1100" dirty="0"/>
                    </a:p>
                  </a:txBody>
                  <a:tcPr marL="91439" marR="91439" marT="45721" marB="45721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6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6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6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</a:tr>
              <a:tr h="610315"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Física</a:t>
                      </a:r>
                      <a:r>
                        <a:rPr lang="pt-PT" sz="1100" baseline="0" dirty="0" smtClean="0"/>
                        <a:t> e Química A</a:t>
                      </a:r>
                    </a:p>
                    <a:p>
                      <a:r>
                        <a:rPr lang="pt-PT" sz="1100" baseline="0" dirty="0" smtClean="0"/>
                        <a:t>Biologia e Geologia             </a:t>
                      </a:r>
                      <a:r>
                        <a:rPr lang="pt-PT" sz="800" dirty="0" smtClean="0"/>
                        <a:t>( escolher duas )</a:t>
                      </a:r>
                      <a:endParaRPr lang="pt-PT" sz="800" baseline="0" dirty="0" smtClean="0"/>
                    </a:p>
                    <a:p>
                      <a:r>
                        <a:rPr lang="pt-PT" sz="1100" baseline="0" dirty="0" smtClean="0"/>
                        <a:t>Geometria Descritiva A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No 11º ano às duas disciplinas</a:t>
                      </a:r>
                      <a:endParaRPr lang="pt-PT" sz="1100" dirty="0"/>
                    </a:p>
                  </a:txBody>
                  <a:tcPr marL="91439" marR="91439" marT="45721" marB="45721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7</a:t>
                      </a:r>
                    </a:p>
                    <a:p>
                      <a:pPr algn="ctr"/>
                      <a:r>
                        <a:rPr lang="pt-PT" sz="1100" dirty="0" smtClean="0"/>
                        <a:t>7</a:t>
                      </a:r>
                    </a:p>
                    <a:p>
                      <a:pPr algn="ctr"/>
                      <a:r>
                        <a:rPr lang="pt-PT" sz="1100" dirty="0" smtClean="0"/>
                        <a:t>6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7</a:t>
                      </a:r>
                    </a:p>
                    <a:p>
                      <a:pPr algn="ctr"/>
                      <a:r>
                        <a:rPr lang="pt-PT" sz="1100" dirty="0" smtClean="0"/>
                        <a:t>7</a:t>
                      </a:r>
                    </a:p>
                    <a:p>
                      <a:pPr algn="ctr"/>
                      <a:r>
                        <a:rPr lang="pt-PT" sz="1100" dirty="0" smtClean="0"/>
                        <a:t>6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-</a:t>
                      </a:r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</a:tr>
              <a:tr h="782455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Biologia</a:t>
                      </a:r>
                    </a:p>
                    <a:p>
                      <a:r>
                        <a:rPr lang="pt-PT" sz="1100" dirty="0" smtClean="0"/>
                        <a:t>Física                        </a:t>
                      </a:r>
                      <a:r>
                        <a:rPr lang="pt-PT" sz="800" dirty="0" smtClean="0"/>
                        <a:t>(escolher duas ou uma e outra do grupo seguinte)</a:t>
                      </a:r>
                    </a:p>
                    <a:p>
                      <a:r>
                        <a:rPr lang="pt-PT" sz="1100" dirty="0" smtClean="0"/>
                        <a:t>Química</a:t>
                      </a:r>
                    </a:p>
                    <a:p>
                      <a:r>
                        <a:rPr lang="pt-PT" sz="1100" dirty="0" smtClean="0"/>
                        <a:t>Geologia</a:t>
                      </a:r>
                      <a:endParaRPr lang="pt-PT" sz="1100" dirty="0"/>
                    </a:p>
                  </a:txBody>
                  <a:tcPr marL="91439" marR="91439" marT="45721" marB="4572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/>
                    </a:p>
                  </a:txBody>
                  <a:tcPr marL="91439" marR="91439" marT="45721" marB="4572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  <a:endParaRPr lang="pt-PT" sz="1100" dirty="0"/>
                    </a:p>
                  </a:txBody>
                  <a:tcPr marL="91439" marR="91439" marT="45721" marB="4572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  <a:endParaRPr lang="pt-PT" sz="1100" dirty="0"/>
                    </a:p>
                  </a:txBody>
                  <a:tcPr marL="91439" marR="91439" marT="45721" marB="4572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  <a:endParaRPr lang="pt-PT" sz="1100" dirty="0"/>
                    </a:p>
                  </a:txBody>
                  <a:tcPr marL="91439" marR="91439" marT="45721" marB="45721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159576"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Antropologia</a:t>
                      </a:r>
                    </a:p>
                    <a:p>
                      <a:r>
                        <a:rPr lang="pt-PT" sz="1100" dirty="0" smtClean="0"/>
                        <a:t>Aplicações Informáticas B</a:t>
                      </a:r>
                    </a:p>
                    <a:p>
                      <a:r>
                        <a:rPr lang="pt-PT" sz="1100" dirty="0" smtClean="0"/>
                        <a:t>Ciência Politica</a:t>
                      </a:r>
                    </a:p>
                    <a:p>
                      <a:r>
                        <a:rPr lang="pt-PT" sz="1100" dirty="0" smtClean="0"/>
                        <a:t>Clássicos da Literatura</a:t>
                      </a:r>
                    </a:p>
                    <a:p>
                      <a:r>
                        <a:rPr lang="pt-PT" sz="1100" dirty="0" smtClean="0"/>
                        <a:t>Direito</a:t>
                      </a:r>
                    </a:p>
                    <a:p>
                      <a:r>
                        <a:rPr lang="pt-PT" sz="1100" dirty="0" smtClean="0"/>
                        <a:t>Economia C</a:t>
                      </a:r>
                    </a:p>
                    <a:p>
                      <a:r>
                        <a:rPr lang="pt-PT" sz="1100" dirty="0" smtClean="0"/>
                        <a:t>Filosofia A</a:t>
                      </a:r>
                    </a:p>
                    <a:p>
                      <a:r>
                        <a:rPr lang="pt-PT" sz="1100" dirty="0" smtClean="0"/>
                        <a:t>Geografia C</a:t>
                      </a:r>
                    </a:p>
                    <a:p>
                      <a:r>
                        <a:rPr lang="pt-PT" sz="1100" dirty="0" smtClean="0"/>
                        <a:t>Grego</a:t>
                      </a:r>
                    </a:p>
                    <a:p>
                      <a:r>
                        <a:rPr lang="pt-PT" sz="1100" dirty="0" smtClean="0"/>
                        <a:t>Língua Estrangeira I, II ou III</a:t>
                      </a:r>
                      <a:endParaRPr lang="pt-PT" sz="1100" baseline="0" dirty="0" smtClean="0"/>
                    </a:p>
                    <a:p>
                      <a:r>
                        <a:rPr lang="pt-PT" sz="1100" baseline="0" dirty="0" smtClean="0"/>
                        <a:t>Psicologia B</a:t>
                      </a:r>
                      <a:endParaRPr lang="pt-PT" sz="1100" dirty="0" smtClean="0"/>
                    </a:p>
                    <a:p>
                      <a:endParaRPr lang="pt-PT" sz="1100" dirty="0"/>
                    </a:p>
                  </a:txBody>
                  <a:tcPr marL="91439" marR="91439" marT="45721" marB="4572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/>
                    </a:p>
                  </a:txBody>
                  <a:tcPr marL="91439" marR="91439" marT="45721" marB="4572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  <a:endParaRPr lang="pt-PT" sz="1100" dirty="0"/>
                    </a:p>
                  </a:txBody>
                  <a:tcPr marL="91439" marR="91439" marT="45721" marB="4572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-</a:t>
                      </a:r>
                      <a:endParaRPr lang="pt-PT" sz="1100" dirty="0"/>
                    </a:p>
                  </a:txBody>
                  <a:tcPr marL="91439" marR="91439" marT="45721" marB="4572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endParaRPr lang="pt-PT" sz="1100" dirty="0" smtClean="0"/>
                    </a:p>
                    <a:p>
                      <a:pPr algn="ctr"/>
                      <a:r>
                        <a:rPr lang="pt-PT" sz="1100" dirty="0" smtClean="0"/>
                        <a:t>4</a:t>
                      </a:r>
                      <a:endParaRPr lang="pt-PT" sz="1100" dirty="0"/>
                    </a:p>
                  </a:txBody>
                  <a:tcPr marL="91439" marR="91439" marT="45721" marB="45721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80795">
                <a:tc>
                  <a:txBody>
                    <a:bodyPr/>
                    <a:lstStyle/>
                    <a:p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Educação Moral e</a:t>
                      </a:r>
                      <a:r>
                        <a:rPr lang="pt-PT" sz="1100" baseline="0" dirty="0" smtClean="0"/>
                        <a:t> Religiosa ( facultativa)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2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2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2</a:t>
                      </a:r>
                      <a:endParaRPr lang="pt-PT" sz="1100" dirty="0"/>
                    </a:p>
                  </a:txBody>
                  <a:tcPr marL="91439" marR="91439" marT="45721" marB="45721"/>
                </a:tc>
              </a:tr>
            </a:tbl>
          </a:graphicData>
        </a:graphic>
      </p:graphicFrame>
      <p:pic>
        <p:nvPicPr>
          <p:cNvPr id="9272" name="Picture 56" descr="\\ns20\rdocs$\docentes\dc086\Documentos\As minhas imagens\cienc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86080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764704"/>
            <a:ext cx="8299648" cy="5976664"/>
          </a:xfrm>
        </p:spPr>
        <p:txBody>
          <a:bodyPr numCol="3"/>
          <a:lstStyle/>
          <a:p>
            <a:pPr>
              <a:buNone/>
            </a:pPr>
            <a:endParaRPr lang="pt-PT" sz="2000" dirty="0" smtClean="0"/>
          </a:p>
          <a:p>
            <a:pPr>
              <a:buNone/>
            </a:pPr>
            <a:endParaRPr lang="pt-PT" sz="2000" dirty="0" smtClean="0"/>
          </a:p>
          <a:p>
            <a:pPr>
              <a:buNone/>
            </a:pPr>
            <a:endParaRPr lang="pt-PT" sz="2000" dirty="0" smtClean="0"/>
          </a:p>
          <a:p>
            <a:pPr>
              <a:buNone/>
            </a:pPr>
            <a:endParaRPr lang="pt-PT" sz="2000" dirty="0" smtClean="0"/>
          </a:p>
          <a:p>
            <a:pPr>
              <a:buNone/>
            </a:pPr>
            <a:r>
              <a:rPr lang="pt-PT" sz="2000" dirty="0" smtClean="0"/>
              <a:t>Agricultura Biológica</a:t>
            </a:r>
          </a:p>
          <a:p>
            <a:pPr>
              <a:buNone/>
            </a:pPr>
            <a:r>
              <a:rPr lang="pt-PT" sz="2000" dirty="0" smtClean="0"/>
              <a:t>Agronomia</a:t>
            </a:r>
          </a:p>
          <a:p>
            <a:pPr>
              <a:buNone/>
            </a:pPr>
            <a:r>
              <a:rPr lang="pt-PT" sz="2000" dirty="0" smtClean="0"/>
              <a:t>Análises Clínicas</a:t>
            </a:r>
          </a:p>
          <a:p>
            <a:pPr>
              <a:buNone/>
            </a:pPr>
            <a:r>
              <a:rPr lang="pt-PT" sz="2000" dirty="0" smtClean="0"/>
              <a:t>Arquitetura </a:t>
            </a:r>
          </a:p>
          <a:p>
            <a:pPr>
              <a:buNone/>
            </a:pPr>
            <a:r>
              <a:rPr lang="pt-PT" sz="2000" dirty="0" smtClean="0"/>
              <a:t>Biologia</a:t>
            </a:r>
          </a:p>
          <a:p>
            <a:pPr>
              <a:buNone/>
            </a:pPr>
            <a:r>
              <a:rPr lang="pt-PT" sz="2000" dirty="0" smtClean="0"/>
              <a:t>Bioquímica</a:t>
            </a:r>
          </a:p>
          <a:p>
            <a:pPr>
              <a:buNone/>
            </a:pPr>
            <a:r>
              <a:rPr lang="pt-PT" sz="2000" dirty="0" smtClean="0"/>
              <a:t>Biotecnologia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Ciências Farmacêuticas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Contabilidade</a:t>
            </a:r>
          </a:p>
          <a:p>
            <a:pPr>
              <a:buNone/>
            </a:pPr>
            <a:r>
              <a:rPr lang="pt-PT" sz="2000" dirty="0" err="1" smtClean="0"/>
              <a:t>Educ</a:t>
            </a:r>
            <a:r>
              <a:rPr lang="pt-PT" sz="2000" dirty="0" smtClean="0"/>
              <a:t> Física  Desporto</a:t>
            </a:r>
          </a:p>
          <a:p>
            <a:pPr>
              <a:buNone/>
            </a:pPr>
            <a:r>
              <a:rPr lang="pt-PT" sz="2000" dirty="0" smtClean="0"/>
              <a:t>Engenharia(s)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Enfermagem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Enfermagem Veterinária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Enologia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Ergonomia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Estatística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Farmácia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Física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Fisioterapia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Fotografia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Gerontologia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Gestão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Informática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Matemática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Medicina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Medicina Dentária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Medicina Veterinária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Motricidade Humana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Ortoprotesia</a:t>
            </a:r>
          </a:p>
          <a:p>
            <a:pPr marL="457200" lvl="1" indent="-457200">
              <a:buClr>
                <a:srgbClr val="A50021"/>
              </a:buClr>
              <a:buNone/>
            </a:pPr>
            <a:r>
              <a:rPr lang="pt-PT" sz="2000" dirty="0" smtClean="0"/>
              <a:t>Psicologia</a:t>
            </a:r>
          </a:p>
          <a:p>
            <a:pPr>
              <a:buNone/>
            </a:pPr>
            <a:r>
              <a:rPr lang="pt-PT" sz="2000" dirty="0" smtClean="0"/>
              <a:t>Química</a:t>
            </a:r>
          </a:p>
          <a:p>
            <a:pPr>
              <a:buNone/>
            </a:pPr>
            <a:r>
              <a:rPr lang="pt-PT" sz="2000" dirty="0" smtClean="0"/>
              <a:t>Radiologia</a:t>
            </a:r>
          </a:p>
          <a:p>
            <a:pPr>
              <a:buNone/>
            </a:pPr>
            <a:r>
              <a:rPr lang="pt-PT" sz="2000" dirty="0" smtClean="0"/>
              <a:t>Radioterapia</a:t>
            </a:r>
          </a:p>
          <a:p>
            <a:pPr>
              <a:buNone/>
            </a:pPr>
            <a:r>
              <a:rPr lang="pt-PT" sz="2000" dirty="0" smtClean="0"/>
              <a:t>Reabilitação Motora</a:t>
            </a:r>
          </a:p>
          <a:p>
            <a:pPr>
              <a:buNone/>
            </a:pPr>
            <a:r>
              <a:rPr lang="pt-PT" sz="2000" dirty="0" smtClean="0"/>
              <a:t>Terapia da Fala</a:t>
            </a:r>
          </a:p>
          <a:p>
            <a:pPr>
              <a:buNone/>
            </a:pPr>
            <a:r>
              <a:rPr lang="pt-PT" sz="2000" dirty="0" smtClean="0"/>
              <a:t>Terapia Ocupacional</a:t>
            </a:r>
          </a:p>
          <a:p>
            <a:pPr>
              <a:buNone/>
            </a:pPr>
            <a:endParaRPr lang="pt-PT" sz="2400" dirty="0"/>
          </a:p>
        </p:txBody>
      </p:sp>
      <p:pic>
        <p:nvPicPr>
          <p:cNvPr id="4" name="Picture 56" descr="\\ns20\rdocs$\docentes\dc086\Documentos\As minhas imagens\cienc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8975" y="4797152"/>
            <a:ext cx="2305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\\ns20\rdocs$\docentes\dc086\Documentos\As minhas imagens\outras\informati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1308348" cy="833438"/>
          </a:xfrm>
          <a:prstGeom prst="rect">
            <a:avLst/>
          </a:prstGeom>
          <a:noFill/>
        </p:spPr>
      </p:pic>
      <p:pic>
        <p:nvPicPr>
          <p:cNvPr id="3076" name="Picture 4" descr="\\ns20\rdocs$\docentes\dc086\Documentos\As minhas imagens\outras\tubos ensaio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1575618" cy="14316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za">
  <a:themeElements>
    <a:clrScheme name="Natureza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z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za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za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za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za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za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C:\Programas\Microsoft Office\Templates\Estruturas de Apresentação\Natureza.pot</Template>
  <TotalTime>4032</TotalTime>
  <Words>1424</Words>
  <Application>Microsoft Office PowerPoint</Application>
  <PresentationFormat>Apresentação no Ecrã (4:3)</PresentationFormat>
  <Paragraphs>631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Natureza</vt:lpstr>
      <vt:lpstr>   9º ANO, ...   E AGORA?!      </vt:lpstr>
      <vt:lpstr>No Agrupamento de Vagos  em 2014/2015  podes optar  por:</vt:lpstr>
      <vt:lpstr>O Agrupamento de Escolas de Vagos oferece em 2014:</vt:lpstr>
      <vt:lpstr>Cursos Cientifíco-Humanisticos</vt:lpstr>
      <vt:lpstr>Cursos Cientifíco-Humanisticos</vt:lpstr>
      <vt:lpstr>Curso das Artes Visuais</vt:lpstr>
      <vt:lpstr>Apresentação do PowerPoint</vt:lpstr>
      <vt:lpstr>Curso de Ciências e Tecnologias</vt:lpstr>
      <vt:lpstr>Apresentação do PowerPoint</vt:lpstr>
      <vt:lpstr>Curso de Línguas e Humanidades</vt:lpstr>
      <vt:lpstr>Apresentação do PowerPoint</vt:lpstr>
      <vt:lpstr>Cursos Profissionais</vt:lpstr>
      <vt:lpstr>Técnico de Eletrónica Automação e Comando</vt:lpstr>
      <vt:lpstr>Técnico de Eletrónica Automação e Comando</vt:lpstr>
      <vt:lpstr>Técnico de Turismo</vt:lpstr>
      <vt:lpstr>Técnico de Turismo</vt:lpstr>
      <vt:lpstr>Técnico de Turismo</vt:lpstr>
      <vt:lpstr>Técnico de Turismo</vt:lpstr>
      <vt:lpstr>CursoVocacional Dual</vt:lpstr>
      <vt:lpstr>Curso Vocacional Dual Cozinha/ Pastelaria</vt:lpstr>
      <vt:lpstr>Técnico Cozinha /Pastelaria</vt:lpstr>
      <vt:lpstr>Apresentação do PowerPoint</vt:lpstr>
    </vt:vector>
  </TitlesOfParts>
  <Company>Escola Secundária de Vagos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ROSA DOS VENTOS</dc:title>
  <dc:creator>E.S.V.</dc:creator>
  <cp:lastModifiedBy>dc086</cp:lastModifiedBy>
  <cp:revision>413</cp:revision>
  <dcterms:created xsi:type="dcterms:W3CDTF">2003-10-07T13:19:09Z</dcterms:created>
  <dcterms:modified xsi:type="dcterms:W3CDTF">2014-06-05T09:09:39Z</dcterms:modified>
</cp:coreProperties>
</file>