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B2B91-C6A2-407E-BED9-1930FDF131E4}" type="datetimeFigureOut">
              <a:rPr lang="pt-PT" smtClean="0"/>
              <a:pPr/>
              <a:t>22-11-2016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49EAA-9188-45B1-9EA7-0F468084234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B2B91-C6A2-407E-BED9-1930FDF131E4}" type="datetimeFigureOut">
              <a:rPr lang="pt-PT" smtClean="0"/>
              <a:pPr/>
              <a:t>22-11-2016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49EAA-9188-45B1-9EA7-0F468084234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B2B91-C6A2-407E-BED9-1930FDF131E4}" type="datetimeFigureOut">
              <a:rPr lang="pt-PT" smtClean="0"/>
              <a:pPr/>
              <a:t>22-11-2016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49EAA-9188-45B1-9EA7-0F468084234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B2B91-C6A2-407E-BED9-1930FDF131E4}" type="datetimeFigureOut">
              <a:rPr lang="pt-PT" smtClean="0"/>
              <a:pPr/>
              <a:t>22-11-2016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49EAA-9188-45B1-9EA7-0F468084234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B2B91-C6A2-407E-BED9-1930FDF131E4}" type="datetimeFigureOut">
              <a:rPr lang="pt-PT" smtClean="0"/>
              <a:pPr/>
              <a:t>22-11-2016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49EAA-9188-45B1-9EA7-0F468084234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B2B91-C6A2-407E-BED9-1930FDF131E4}" type="datetimeFigureOut">
              <a:rPr lang="pt-PT" smtClean="0"/>
              <a:pPr/>
              <a:t>22-11-2016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49EAA-9188-45B1-9EA7-0F468084234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B2B91-C6A2-407E-BED9-1930FDF131E4}" type="datetimeFigureOut">
              <a:rPr lang="pt-PT" smtClean="0"/>
              <a:pPr/>
              <a:t>22-11-2016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49EAA-9188-45B1-9EA7-0F468084234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B2B91-C6A2-407E-BED9-1930FDF131E4}" type="datetimeFigureOut">
              <a:rPr lang="pt-PT" smtClean="0"/>
              <a:pPr/>
              <a:t>22-11-2016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49EAA-9188-45B1-9EA7-0F468084234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B2B91-C6A2-407E-BED9-1930FDF131E4}" type="datetimeFigureOut">
              <a:rPr lang="pt-PT" smtClean="0"/>
              <a:pPr/>
              <a:t>22-11-2016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49EAA-9188-45B1-9EA7-0F468084234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B2B91-C6A2-407E-BED9-1930FDF131E4}" type="datetimeFigureOut">
              <a:rPr lang="pt-PT" smtClean="0"/>
              <a:pPr/>
              <a:t>22-11-2016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49EAA-9188-45B1-9EA7-0F468084234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B2B91-C6A2-407E-BED9-1930FDF131E4}" type="datetimeFigureOut">
              <a:rPr lang="pt-PT" smtClean="0"/>
              <a:pPr/>
              <a:t>22-11-2016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49EAA-9188-45B1-9EA7-0F468084234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B2B91-C6A2-407E-BED9-1930FDF131E4}" type="datetimeFigureOut">
              <a:rPr lang="pt-PT" smtClean="0"/>
              <a:pPr/>
              <a:t>22-11-2016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49EAA-9188-45B1-9EA7-0F468084234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018655"/>
          </a:xfrm>
        </p:spPr>
        <p:txBody>
          <a:bodyPr>
            <a:normAutofit fontScale="90000"/>
          </a:bodyPr>
          <a:lstStyle/>
          <a:p>
            <a:r>
              <a:rPr lang="pt-PT" b="1" dirty="0"/>
              <a:t>Definição e Execução de uma Política de Segurança Náutica</a:t>
            </a:r>
            <a:br>
              <a:rPr lang="pt-PT" b="1" dirty="0"/>
            </a:br>
            <a:r>
              <a:rPr lang="pt-PT" dirty="0"/>
              <a:t> </a:t>
            </a:r>
            <a:br>
              <a:rPr lang="pt-PT" dirty="0"/>
            </a:br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t-PT" b="1" dirty="0"/>
              <a:t>T</a:t>
            </a:r>
            <a:r>
              <a:rPr lang="pt-PT" b="1" dirty="0" smtClean="0"/>
              <a:t>odos </a:t>
            </a:r>
            <a:r>
              <a:rPr lang="pt-PT" b="1" dirty="0"/>
              <a:t>os Centros de Formação Desportiva do Desporto Escolar foram convidados a definir e a executar políticas ativas de Segurança, elaboradas e coordenadas pelos respetivos Responsáveis Técnicos de Segurança (com base numa matriz comum de formação definida pela Faculdade de Motricidade Humana) e aplicadas por todos os Professores (e outros Técnicos) que acompanhem as atividades náuticas.</a:t>
            </a:r>
          </a:p>
          <a:p>
            <a:endParaRPr lang="pt-PT" b="1" dirty="0"/>
          </a:p>
        </p:txBody>
      </p:sp>
      <p:pic>
        <p:nvPicPr>
          <p:cNvPr id="4" name="Imagem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980728"/>
            <a:ext cx="1049836" cy="941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m 4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052736"/>
            <a:ext cx="1247775" cy="76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b="1" i="1" dirty="0"/>
              <a:t>Procedimentos de Verificação/Inspeção/Higienização 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 algn="just"/>
            <a:r>
              <a:rPr lang="pt-PT" dirty="0"/>
              <a:t>Inspeção do barco de apoio  </a:t>
            </a:r>
          </a:p>
          <a:p>
            <a:pPr lvl="0" algn="just"/>
            <a:r>
              <a:rPr lang="pt-PT" dirty="0"/>
              <a:t>Verificação das validades dos seguros</a:t>
            </a:r>
          </a:p>
          <a:p>
            <a:pPr lvl="0" algn="just"/>
            <a:r>
              <a:rPr lang="pt-PT" dirty="0"/>
              <a:t>Higienização sumária dos coletes após a prática diária; higienização total, com a periodicidade mensal.</a:t>
            </a:r>
          </a:p>
          <a:p>
            <a:pPr lvl="0" algn="just"/>
            <a:r>
              <a:rPr lang="pt-PT" dirty="0"/>
              <a:t>Verificação da validade do extintor</a:t>
            </a:r>
          </a:p>
          <a:p>
            <a:pPr lvl="0" algn="just"/>
            <a:r>
              <a:rPr lang="pt-PT" dirty="0"/>
              <a:t>Verificação da operacionalidade das embarcações </a:t>
            </a:r>
          </a:p>
          <a:p>
            <a:pPr algn="just">
              <a:buNone/>
            </a:pPr>
            <a:r>
              <a:rPr lang="pt-PT" dirty="0"/>
              <a:t> </a:t>
            </a:r>
          </a:p>
          <a:p>
            <a:endParaRPr lang="pt-P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b="1" dirty="0"/>
              <a:t>Verificação/Inspeção do Barco de apoio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t-PT" dirty="0"/>
              <a:t> </a:t>
            </a:r>
            <a:r>
              <a:rPr lang="pt-PT" dirty="0" smtClean="0"/>
              <a:t> </a:t>
            </a:r>
            <a:r>
              <a:rPr lang="pt-PT" dirty="0"/>
              <a:t>Nível de gasolina</a:t>
            </a:r>
          </a:p>
          <a:p>
            <a:pPr algn="just"/>
            <a:r>
              <a:rPr lang="pt-PT" dirty="0"/>
              <a:t> </a:t>
            </a:r>
            <a:r>
              <a:rPr lang="pt-PT" dirty="0" smtClean="0"/>
              <a:t> </a:t>
            </a:r>
            <a:r>
              <a:rPr lang="pt-PT" dirty="0"/>
              <a:t>Palamenta: 2 remos; vertedouro; cabo de reboque com gancho rápido; cabo de             lançamento com pinha; colocação das válvulas de vedação; bomba de ar e mangueira; ferro de fundear; pressão nos flutuadores.</a:t>
            </a:r>
          </a:p>
          <a:p>
            <a:pPr algn="just"/>
            <a:r>
              <a:rPr lang="pt-PT" dirty="0" smtClean="0"/>
              <a:t> </a:t>
            </a:r>
            <a:r>
              <a:rPr lang="pt-PT" dirty="0"/>
              <a:t>Documentos: livrete; seguro; documento de isenção de taxas</a:t>
            </a:r>
            <a:r>
              <a:rPr lang="pt-PT" dirty="0" smtClean="0"/>
              <a:t>.</a:t>
            </a:r>
          </a:p>
          <a:p>
            <a:pPr algn="just"/>
            <a:r>
              <a:rPr lang="pt-PT" b="1" dirty="0"/>
              <a:t>Cuidados prévios a ter</a:t>
            </a:r>
            <a:endParaRPr lang="pt-PT" dirty="0"/>
          </a:p>
          <a:p>
            <a:pPr algn="just"/>
            <a:r>
              <a:rPr lang="pt-PT" dirty="0" smtClean="0"/>
              <a:t> </a:t>
            </a:r>
            <a:r>
              <a:rPr lang="pt-PT" dirty="0"/>
              <a:t>Colocar o motor a trabalhar “ao ralenti” durante 2 a 3 minutos.</a:t>
            </a:r>
          </a:p>
          <a:p>
            <a:pPr algn="just"/>
            <a:r>
              <a:rPr lang="pt-PT" dirty="0"/>
              <a:t> </a:t>
            </a:r>
            <a:r>
              <a:rPr lang="pt-PT" dirty="0" smtClean="0"/>
              <a:t> </a:t>
            </a:r>
            <a:r>
              <a:rPr lang="pt-PT" dirty="0"/>
              <a:t>Soltar o cabo de ligação barco/reboque antes do acesso à água</a:t>
            </a:r>
          </a:p>
          <a:p>
            <a:pPr>
              <a:buNone/>
            </a:pPr>
            <a:r>
              <a:rPr lang="pt-PT" dirty="0"/>
              <a:t> </a:t>
            </a:r>
          </a:p>
          <a:p>
            <a:endParaRPr lang="pt-P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/>
              <a:t>Procedimentos para retirar um aluno para o barco, após viragem da canoa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pt-PT" dirty="0"/>
              <a:t>Aproximar o barco contra o vento ou corrente</a:t>
            </a:r>
          </a:p>
          <a:p>
            <a:pPr lvl="0" algn="just"/>
            <a:r>
              <a:rPr lang="pt-PT" dirty="0"/>
              <a:t>Desligar a rotação da hélice</a:t>
            </a:r>
          </a:p>
          <a:p>
            <a:pPr lvl="0" algn="just"/>
            <a:r>
              <a:rPr lang="pt-PT" dirty="0"/>
              <a:t>Apanhar o aluno pelo pulso e tornozelo e puxar para o barco</a:t>
            </a:r>
          </a:p>
          <a:p>
            <a:pPr lvl="0" algn="just"/>
            <a:r>
              <a:rPr lang="pt-PT" dirty="0"/>
              <a:t>Passar o gancho de reboque pela pega do caiaque (se tiver) e rebocar ou, </a:t>
            </a:r>
          </a:p>
          <a:p>
            <a:pPr lvl="0" algn="just"/>
            <a:r>
              <a:rPr lang="pt-PT" dirty="0"/>
              <a:t>Subir o caiaque para o barco e retirar a água com o vertedouro</a:t>
            </a:r>
          </a:p>
          <a:p>
            <a:endParaRPr lang="pt-PT" dirty="0"/>
          </a:p>
          <a:p>
            <a:endParaRPr lang="pt-PT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pt-PT" b="1" dirty="0" smtClean="0"/>
              <a:t/>
            </a:r>
            <a:br>
              <a:rPr lang="pt-PT" b="1" dirty="0" smtClean="0"/>
            </a:br>
            <a:r>
              <a:rPr lang="pt-PT" b="1" dirty="0"/>
              <a:t/>
            </a:r>
            <a:br>
              <a:rPr lang="pt-PT" b="1" dirty="0"/>
            </a:br>
            <a:r>
              <a:rPr lang="pt-PT" b="1" dirty="0" smtClean="0"/>
              <a:t>Registo </a:t>
            </a:r>
            <a:r>
              <a:rPr lang="pt-PT" b="1" dirty="0"/>
              <a:t>de Acidentes/Incidentes</a:t>
            </a:r>
            <a:r>
              <a:rPr lang="pt-PT" dirty="0"/>
              <a:t/>
            </a:r>
            <a:br>
              <a:rPr lang="pt-PT" dirty="0"/>
            </a:br>
            <a:r>
              <a:rPr lang="pt-PT" dirty="0"/>
              <a:t/>
            </a:r>
            <a:br>
              <a:rPr lang="pt-PT" dirty="0"/>
            </a:b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PT" dirty="0" smtClean="0"/>
              <a:t>Realização de registos de acidentes incidentes, definidos por categorias</a:t>
            </a:r>
          </a:p>
          <a:p>
            <a:pPr algn="just"/>
            <a:r>
              <a:rPr lang="pt-PT" b="1" dirty="0"/>
              <a:t>Formação</a:t>
            </a:r>
            <a:endParaRPr lang="pt-PT" dirty="0"/>
          </a:p>
          <a:p>
            <a:pPr algn="just"/>
            <a:r>
              <a:rPr lang="pt-PT" b="1" dirty="0" smtClean="0"/>
              <a:t>  </a:t>
            </a:r>
            <a:r>
              <a:rPr lang="pt-PT" dirty="0"/>
              <a:t>No Plano Anual de Formação, haverá obrigatoriamente Ações sobre Segurança.</a:t>
            </a:r>
          </a:p>
          <a:p>
            <a:pPr algn="just"/>
            <a:r>
              <a:rPr lang="pt-PT" b="1" dirty="0" smtClean="0"/>
              <a:t>Divulgação</a:t>
            </a:r>
            <a:r>
              <a:rPr lang="pt-PT" b="1" dirty="0"/>
              <a:t>	</a:t>
            </a:r>
            <a:endParaRPr lang="pt-PT" dirty="0"/>
          </a:p>
          <a:p>
            <a:pPr algn="just"/>
            <a:r>
              <a:rPr lang="pt-PT" dirty="0" smtClean="0"/>
              <a:t>As </a:t>
            </a:r>
            <a:r>
              <a:rPr lang="pt-PT" dirty="0"/>
              <a:t>informações relativas à segurança deverão ser afixadas no painel do Centro Náutico e objeto de divulgação e consulta, por parte de todos os alunos utilizadores.</a:t>
            </a:r>
          </a:p>
          <a:p>
            <a:endParaRPr lang="pt-PT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pt-PT" b="1" dirty="0"/>
              <a:t>Recursos Humanos do CFD</a:t>
            </a:r>
            <a:endParaRPr lang="pt-PT" dirty="0"/>
          </a:p>
          <a:p>
            <a:pPr algn="just"/>
            <a:r>
              <a:rPr lang="pt-PT" dirty="0" smtClean="0"/>
              <a:t> </a:t>
            </a:r>
            <a:r>
              <a:rPr lang="pt-PT" dirty="0"/>
              <a:t>O CFD, como serviço integrante do Agrupamento de Escolas de Vagos insere-se na respetiva estrutura hierárquica, tendo a colaboração de um conjunto de profissionais, responsáveis pelas organização e realização das atividades. </a:t>
            </a:r>
          </a:p>
          <a:p>
            <a:pPr algn="just"/>
            <a:r>
              <a:rPr lang="pt-PT" dirty="0"/>
              <a:t> </a:t>
            </a:r>
            <a:r>
              <a:rPr lang="pt-PT" b="1" dirty="0" smtClean="0"/>
              <a:t> </a:t>
            </a:r>
            <a:r>
              <a:rPr lang="pt-PT" i="1" dirty="0"/>
              <a:t>O Diretor e Presidente do Clube do Desporto Escolar</a:t>
            </a:r>
            <a:endParaRPr lang="pt-PT" dirty="0"/>
          </a:p>
          <a:p>
            <a:pPr algn="just"/>
            <a:r>
              <a:rPr lang="pt-PT" b="1" dirty="0"/>
              <a:t>        </a:t>
            </a:r>
            <a:r>
              <a:rPr lang="pt-PT" dirty="0"/>
              <a:t>Sendo, nos termos a legislação, o responsável máximo pelo Agrupamento de Escolas, compete-lhe a aprovação de toda a estrutura documental do CFD e a supervisão geral dos procedimentos.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b="1" dirty="0" smtClean="0"/>
              <a:t/>
            </a:r>
            <a:br>
              <a:rPr lang="pt-PT" b="1" dirty="0" smtClean="0"/>
            </a:br>
            <a:r>
              <a:rPr lang="pt-PT" b="1" dirty="0" smtClean="0"/>
              <a:t>Os </a:t>
            </a:r>
            <a:r>
              <a:rPr lang="pt-PT" b="1" dirty="0"/>
              <a:t>Diretores Técnicos de Segurança</a:t>
            </a:r>
            <a:r>
              <a:rPr lang="pt-PT" dirty="0"/>
              <a:t/>
            </a:r>
            <a:br>
              <a:rPr lang="pt-PT" dirty="0"/>
            </a:b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 algn="just"/>
            <a:r>
              <a:rPr lang="pt-PT" dirty="0"/>
              <a:t>Qualificação: Frequência, com aprovação, de Curso Segurança em Atividades Náuticas</a:t>
            </a:r>
          </a:p>
          <a:p>
            <a:pPr lvl="0" algn="just"/>
            <a:r>
              <a:rPr lang="pt-PT" dirty="0"/>
              <a:t>Funções: i) Elaboração de Plano de Segurança do CFD; </a:t>
            </a:r>
            <a:r>
              <a:rPr lang="pt-PT" dirty="0" err="1"/>
              <a:t>ii</a:t>
            </a:r>
            <a:r>
              <a:rPr lang="pt-PT" dirty="0"/>
              <a:t>) Divulgação do plano de segurança junto de todos os públicos-alvo (dirigentes políticos e educativos, professores, pais e encarregados de educação, alunos e outros técnicos com intervenção no CFD; </a:t>
            </a:r>
            <a:r>
              <a:rPr lang="pt-PT" dirty="0" err="1"/>
              <a:t>iii</a:t>
            </a:r>
            <a:r>
              <a:rPr lang="pt-PT" dirty="0"/>
              <a:t>) Coordenação da implementação do Plano de Segurança; </a:t>
            </a:r>
            <a:r>
              <a:rPr lang="pt-PT" dirty="0" err="1"/>
              <a:t>iv</a:t>
            </a:r>
            <a:r>
              <a:rPr lang="pt-PT" dirty="0"/>
              <a:t>) Avaliação do Plano de Segurança do CFD. e sua eventual reformulação.</a:t>
            </a:r>
          </a:p>
          <a:p>
            <a:pPr lvl="0" algn="just"/>
            <a:r>
              <a:rPr lang="pt-PT" dirty="0"/>
              <a:t>Funções operacionais: i) Organizar e manter atualizado um sistema de registos; </a:t>
            </a:r>
            <a:r>
              <a:rPr lang="pt-PT" dirty="0" err="1"/>
              <a:t>ii</a:t>
            </a:r>
            <a:r>
              <a:rPr lang="pt-PT" dirty="0"/>
              <a:t>) Assegurar a formação de professores e de outros técnicos na área da Segurança; </a:t>
            </a:r>
            <a:r>
              <a:rPr lang="pt-PT" dirty="0" err="1"/>
              <a:t>iii</a:t>
            </a:r>
            <a:r>
              <a:rPr lang="pt-PT" dirty="0"/>
              <a:t>) Acompanhar a ação dos professores.</a:t>
            </a:r>
          </a:p>
          <a:p>
            <a:pPr lvl="0" algn="just"/>
            <a:r>
              <a:rPr lang="pt-PT" dirty="0"/>
              <a:t>Verificação de marés, correntes e meteorologia e informação aos restantes elementos.</a:t>
            </a:r>
          </a:p>
          <a:p>
            <a:endParaRPr lang="pt-PT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just"/>
            <a:r>
              <a:rPr lang="pt-PT" b="1" dirty="0"/>
              <a:t>O Coordenador Técnico do CFD</a:t>
            </a:r>
            <a:endParaRPr lang="pt-PT" dirty="0"/>
          </a:p>
          <a:p>
            <a:pPr algn="just"/>
            <a:r>
              <a:rPr lang="pt-PT" b="1" dirty="0" smtClean="0"/>
              <a:t>  </a:t>
            </a:r>
            <a:r>
              <a:rPr lang="pt-PT" dirty="0"/>
              <a:t>Tem</a:t>
            </a:r>
            <a:r>
              <a:rPr lang="pt-PT" b="1" dirty="0"/>
              <a:t> </a:t>
            </a:r>
            <a:r>
              <a:rPr lang="pt-PT" dirty="0"/>
              <a:t>funções de coordenação técnica reguladas pelo Regulamento Interno do CFD do AEV, devendo os critérios de Segurança prevalecer sobre todos os outros.</a:t>
            </a:r>
            <a:r>
              <a:rPr lang="pt-PT" b="1" dirty="0"/>
              <a:t> </a:t>
            </a:r>
            <a:endParaRPr lang="pt-PT" b="1" dirty="0" smtClean="0"/>
          </a:p>
          <a:p>
            <a:pPr algn="just">
              <a:buNone/>
            </a:pPr>
            <a:endParaRPr lang="pt-PT" dirty="0"/>
          </a:p>
          <a:p>
            <a:pPr algn="just"/>
            <a:r>
              <a:rPr lang="pt-PT" b="1" i="1" dirty="0" smtClean="0"/>
              <a:t>Os </a:t>
            </a:r>
            <a:r>
              <a:rPr lang="pt-PT" b="1" i="1" dirty="0"/>
              <a:t>Professores e Treinadores</a:t>
            </a:r>
            <a:endParaRPr lang="pt-PT" b="1" dirty="0"/>
          </a:p>
          <a:p>
            <a:pPr algn="just"/>
            <a:r>
              <a:rPr lang="pt-PT" dirty="0"/>
              <a:t>Compete-lhes a intervenção técnica, compatibilizada com critérios de Segurança, designadamente:</a:t>
            </a:r>
          </a:p>
          <a:p>
            <a:pPr lvl="0" algn="just"/>
            <a:r>
              <a:rPr lang="pt-PT" dirty="0"/>
              <a:t>Manter os alunos contados, antes, durante a atividade (em várias fases) e no final.</a:t>
            </a:r>
          </a:p>
          <a:p>
            <a:pPr lvl="0" algn="just"/>
            <a:r>
              <a:rPr lang="pt-PT" dirty="0"/>
              <a:t>Permitir a entrada das embarcações na água, só depois de conferir o equipamento individual e a situação das embarcações; </a:t>
            </a:r>
          </a:p>
          <a:p>
            <a:pPr lvl="0" algn="just"/>
            <a:r>
              <a:rPr lang="pt-PT" dirty="0"/>
              <a:t>Não permitir brincadeiras na água (embate de embarcações, virar propositadamente na água, mergulhar, atirar objetos, </a:t>
            </a:r>
            <a:r>
              <a:rPr lang="pt-PT" dirty="0" err="1"/>
              <a:t>etc</a:t>
            </a:r>
            <a:r>
              <a:rPr lang="pt-PT" dirty="0"/>
              <a:t>), adotando como castigo o aviso/repreensão, seguida da ordem de saída da água e a participação disciplinar, em situações mais graves</a:t>
            </a:r>
          </a:p>
          <a:p>
            <a:pPr algn="just">
              <a:buNone/>
            </a:pPr>
            <a:r>
              <a:rPr lang="pt-PT" dirty="0"/>
              <a:t> </a:t>
            </a:r>
          </a:p>
          <a:p>
            <a:pPr algn="just"/>
            <a:r>
              <a:rPr lang="pt-PT" b="1" i="1" dirty="0" smtClean="0"/>
              <a:t>Os </a:t>
            </a:r>
            <a:r>
              <a:rPr lang="pt-PT" b="1" i="1" dirty="0"/>
              <a:t>Colaboradores de apoio</a:t>
            </a:r>
            <a:endParaRPr lang="pt-PT" b="1" dirty="0"/>
          </a:p>
          <a:p>
            <a:pPr algn="just"/>
            <a:r>
              <a:rPr lang="pt-PT" dirty="0"/>
              <a:t> </a:t>
            </a:r>
            <a:r>
              <a:rPr lang="pt-PT" dirty="0" smtClean="0"/>
              <a:t>Compete-lhe </a:t>
            </a:r>
            <a:r>
              <a:rPr lang="pt-PT" dirty="0"/>
              <a:t>a intervenção complementar dos docentes, designadamente:</a:t>
            </a:r>
          </a:p>
          <a:p>
            <a:pPr lvl="0" algn="just"/>
            <a:r>
              <a:rPr lang="pt-PT" dirty="0"/>
              <a:t>Controlo dos alunos e do equipamento, durante a atividade.</a:t>
            </a:r>
          </a:p>
          <a:p>
            <a:pPr lvl="0" algn="just"/>
            <a:r>
              <a:rPr lang="pt-PT" dirty="0"/>
              <a:t>Supervisão da deslocação dos equipamentos náuticos e seu manuseamento e limpeza.</a:t>
            </a:r>
          </a:p>
          <a:p>
            <a:pPr lvl="0" algn="just"/>
            <a:r>
              <a:rPr lang="pt-PT" dirty="0"/>
              <a:t>Limpeza das instalações do Centro Náutico e coletes.</a:t>
            </a:r>
          </a:p>
          <a:p>
            <a:pPr lvl="0" algn="just"/>
            <a:r>
              <a:rPr lang="pt-PT" dirty="0"/>
              <a:t>Reportar ao docente coordenador da atividade, qualquer facto que coloque em causa a segurança e o bom funcionamento da atividade.</a:t>
            </a:r>
          </a:p>
          <a:p>
            <a:endParaRPr lang="pt-PT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i="1" dirty="0" smtClean="0"/>
              <a:t>Plano de Emergência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just"/>
            <a:r>
              <a:rPr lang="pt-PT" dirty="0" smtClean="0"/>
              <a:t>Ativação </a:t>
            </a:r>
            <a:r>
              <a:rPr lang="pt-PT" dirty="0"/>
              <a:t>- Em situações a que o Plano de Segurança não consiga responder com os meios internos, é ativado o Plano de Emergência, sendo contactadas as entidades Direção do AEV, BVV e GNR.</a:t>
            </a:r>
          </a:p>
          <a:p>
            <a:pPr lvl="0" algn="just"/>
            <a:r>
              <a:rPr lang="pt-PT" dirty="0"/>
              <a:t>Competência para ativar o Plano de Emergência (elementos presentes no local, por ordem decrescente): Direção do AEV, Coordenadores de Segurança, Coordenador Técnico, Professores ou elementos de apoio.</a:t>
            </a:r>
          </a:p>
          <a:p>
            <a:endParaRPr lang="pt-PT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i="1" dirty="0" smtClean="0"/>
              <a:t/>
            </a:r>
            <a:br>
              <a:rPr lang="pt-PT" i="1" dirty="0" smtClean="0"/>
            </a:br>
            <a:r>
              <a:rPr lang="pt-PT" i="1" dirty="0" smtClean="0"/>
              <a:t>ANEXOS</a:t>
            </a:r>
            <a:br>
              <a:rPr lang="pt-PT" i="1" dirty="0" smtClean="0"/>
            </a:br>
            <a:r>
              <a:rPr lang="pt-PT" i="1" dirty="0" smtClean="0"/>
              <a:t>Grupo de Canoagem e Surf</a:t>
            </a:r>
            <a:r>
              <a:rPr lang="pt-PT" i="1" dirty="0"/>
              <a:t/>
            </a:r>
            <a:br>
              <a:rPr lang="pt-PT" i="1" dirty="0"/>
            </a:br>
            <a:endParaRPr lang="pt-PT" dirty="0"/>
          </a:p>
        </p:txBody>
      </p:sp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4849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497855">
                <a:tc>
                  <a:txBody>
                    <a:bodyPr/>
                    <a:lstStyle/>
                    <a:p>
                      <a:r>
                        <a:rPr lang="pt-PT" dirty="0" smtClean="0"/>
                        <a:t>Alunos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Telemóvel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E-mail</a:t>
                      </a:r>
                      <a:endParaRPr lang="pt-PT" dirty="0"/>
                    </a:p>
                  </a:txBody>
                  <a:tcPr/>
                </a:tc>
              </a:tr>
              <a:tr h="497855"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497855"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497855"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497855"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497855"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497855"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Contactos de Emergência</a:t>
            </a:r>
            <a:endParaRPr lang="pt-PT" dirty="0"/>
          </a:p>
        </p:txBody>
      </p:sp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pt-PT" dirty="0" smtClean="0"/>
                        <a:t>Entidade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Contacto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E-mail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/>
              <a:t>Definição de SEGURANÇA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PT" b="1" dirty="0"/>
              <a:t>Segurança </a:t>
            </a:r>
            <a:r>
              <a:rPr lang="pt-PT" dirty="0"/>
              <a:t>é entendida como uma propriedade emergente dos sistemas </a:t>
            </a:r>
            <a:r>
              <a:rPr lang="pt-PT" dirty="0" err="1"/>
              <a:t>sócio-técnicos</a:t>
            </a:r>
            <a:r>
              <a:rPr lang="pt-PT" dirty="0"/>
              <a:t> complexos, com impacto de decisão ao nível de todos os atores do sistema e não só dos decisores da linha da frente, isto é, pelos professores e outros técnicos que acompanham e orientam as atividades náuticas e que visa garantir a proteção dos executantes, durante a realização duma atividade.</a:t>
            </a:r>
          </a:p>
          <a:p>
            <a:endParaRPr lang="pt-PT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Seguros</a:t>
            </a:r>
            <a:endParaRPr lang="pt-PT" dirty="0"/>
          </a:p>
        </p:txBody>
      </p:sp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pt-PT" dirty="0" smtClean="0"/>
                        <a:t>Seguro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Validade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Coberturas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Inspeções</a:t>
            </a:r>
            <a:endParaRPr lang="pt-PT" dirty="0"/>
          </a:p>
        </p:txBody>
      </p:sp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pt-PT" dirty="0" smtClean="0"/>
                        <a:t>Equipamento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Validade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Observações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Verificação de Equipamentos</a:t>
            </a:r>
            <a:endParaRPr lang="pt-PT" dirty="0"/>
          </a:p>
        </p:txBody>
      </p:sp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</p:nvPr>
        </p:nvGraphicFramePr>
        <p:xfrm>
          <a:off x="251520" y="1628800"/>
          <a:ext cx="864096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792088"/>
                <a:gridCol w="864096"/>
                <a:gridCol w="864096"/>
                <a:gridCol w="792088"/>
                <a:gridCol w="864096"/>
                <a:gridCol w="864096"/>
                <a:gridCol w="864096"/>
                <a:gridCol w="792088"/>
                <a:gridCol w="936104"/>
              </a:tblGrid>
              <a:tr h="370840"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Dez-16</a:t>
                      </a:r>
                      <a:endParaRPr lang="pt-P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Mar-17</a:t>
                      </a:r>
                      <a:endParaRPr lang="pt-P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Jun-17</a:t>
                      </a:r>
                      <a:endParaRPr lang="pt-P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Set-17</a:t>
                      </a:r>
                      <a:endParaRPr lang="pt-P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Dez-17</a:t>
                      </a:r>
                      <a:endParaRPr lang="pt-P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Mar-18</a:t>
                      </a:r>
                      <a:endParaRPr lang="pt-P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Jun-18</a:t>
                      </a:r>
                      <a:endParaRPr lang="pt-P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Set- 18</a:t>
                      </a:r>
                      <a:endParaRPr lang="pt-P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Dez-18</a:t>
                      </a:r>
                      <a:endParaRPr lang="pt-PT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 smtClean="0"/>
                        <a:t>Coletes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1600" dirty="0" err="1" smtClean="0"/>
                        <a:t>Embarcaç</a:t>
                      </a:r>
                      <a:endParaRPr lang="pt-P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 smtClean="0"/>
                        <a:t>Pagaias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Saber Nadar</a:t>
            </a:r>
            <a:endParaRPr lang="pt-PT" dirty="0"/>
          </a:p>
        </p:txBody>
      </p:sp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pt-PT" dirty="0" smtClean="0"/>
                        <a:t>Alunos sem</a:t>
                      </a:r>
                      <a:r>
                        <a:rPr lang="pt-PT" baseline="0" dirty="0" smtClean="0"/>
                        <a:t> autonomia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Tarefa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Registo de acidentes e incidentes</a:t>
            </a:r>
            <a:endParaRPr lang="pt-PT" dirty="0"/>
          </a:p>
        </p:txBody>
      </p:sp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0424"/>
                <a:gridCol w="3384376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pt-PT" dirty="0" smtClean="0"/>
                        <a:t>Nº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Data / Aluno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Descrição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mtClean="0"/>
                        <a:t>Medida corretiva</a:t>
                      </a:r>
                      <a:endParaRPr lang="pt-PT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AUTORES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t-PT" dirty="0" smtClean="0"/>
              <a:t>Centro de Formação Desportiva do</a:t>
            </a:r>
          </a:p>
          <a:p>
            <a:pPr algn="ctr">
              <a:buNone/>
            </a:pPr>
            <a:r>
              <a:rPr lang="pt-PT" dirty="0" smtClean="0"/>
              <a:t>Agrupamento de Escolas </a:t>
            </a:r>
            <a:r>
              <a:rPr lang="pt-PT" smtClean="0"/>
              <a:t>de Vagos</a:t>
            </a:r>
            <a:endParaRPr lang="pt-PT" dirty="0" smtClean="0"/>
          </a:p>
          <a:p>
            <a:endParaRPr lang="pt-PT" dirty="0" smtClean="0"/>
          </a:p>
          <a:p>
            <a:r>
              <a:rPr lang="pt-PT" dirty="0" smtClean="0"/>
              <a:t>Paulo Jorge de Albuquerque Martins Branco</a:t>
            </a:r>
          </a:p>
          <a:p>
            <a:r>
              <a:rPr lang="pt-PT" dirty="0" smtClean="0"/>
              <a:t>Manuel de Jesus Nogueira</a:t>
            </a:r>
            <a:endParaRPr lang="pt-P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b="1" dirty="0"/>
              <a:t>Contexto de Intervenção do CFD do AE Vagos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PT" dirty="0"/>
              <a:t>Centro Náutico provisório composto por 2 contentores de 6 metros e uma arrecadação subterrânea, com 16 caiaques de aprendizagem, 10 caiaques de competição (8 K1, 1 K2 e 1 K4) e duas pranchas de </a:t>
            </a:r>
            <a:r>
              <a:rPr lang="pt-PT" dirty="0" err="1"/>
              <a:t>Paddle</a:t>
            </a:r>
            <a:r>
              <a:rPr lang="pt-PT" dirty="0"/>
              <a:t>.</a:t>
            </a:r>
          </a:p>
          <a:p>
            <a:pPr algn="just"/>
            <a:r>
              <a:rPr lang="pt-PT" dirty="0"/>
              <a:t>Modalidade principal – Canoagem, praticada sobretudo num canal com 400 metros de comprimento, por 6 de largura e profundidade média de 1,30 metros, ocupando excecionalmente o canal principal do Rio Boco, em Vagos.</a:t>
            </a:r>
          </a:p>
          <a:p>
            <a:pPr algn="r"/>
            <a:endParaRPr lang="pt-P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287016"/>
          </a:xfrm>
        </p:spPr>
        <p:txBody>
          <a:bodyPr>
            <a:normAutofit fontScale="90000"/>
          </a:bodyPr>
          <a:lstStyle/>
          <a:p>
            <a:r>
              <a:rPr lang="pt-PT" b="1" dirty="0"/>
              <a:t>Equipamentos e outros meios de Segurança </a:t>
            </a:r>
            <a:r>
              <a:rPr lang="pt-PT" b="1" dirty="0" smtClean="0"/>
              <a:t/>
            </a:r>
            <a:br>
              <a:rPr lang="pt-PT" b="1" dirty="0" smtClean="0"/>
            </a:b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pt-PT" dirty="0"/>
              <a:t>Lista com números de emergência afixados no contentor</a:t>
            </a:r>
          </a:p>
          <a:p>
            <a:pPr algn="just"/>
            <a:r>
              <a:rPr lang="pt-PT" dirty="0"/>
              <a:t>Lista com números de telefones de alunos/Encarregados-Educação dos Grupos-Equipa.</a:t>
            </a:r>
          </a:p>
          <a:p>
            <a:pPr algn="just"/>
            <a:r>
              <a:rPr lang="pt-PT" dirty="0"/>
              <a:t>Lista com números de telemóvel de Professores e Auxiliares em serviço no CFD</a:t>
            </a:r>
          </a:p>
          <a:p>
            <a:pPr algn="just"/>
            <a:r>
              <a:rPr lang="pt-PT" dirty="0"/>
              <a:t>Extintor</a:t>
            </a:r>
          </a:p>
          <a:p>
            <a:pPr algn="just"/>
            <a:r>
              <a:rPr lang="pt-PT" dirty="0"/>
              <a:t>Caixa de Primeiros Socorros</a:t>
            </a:r>
          </a:p>
          <a:p>
            <a:pPr algn="just"/>
            <a:r>
              <a:rPr lang="pt-PT" dirty="0"/>
              <a:t>Água corrente potável</a:t>
            </a:r>
          </a:p>
          <a:p>
            <a:pPr algn="just"/>
            <a:r>
              <a:rPr lang="pt-PT" dirty="0"/>
              <a:t>Barco de apoio (</a:t>
            </a:r>
            <a:r>
              <a:rPr lang="pt-PT" dirty="0" err="1"/>
              <a:t>semi-rígido</a:t>
            </a:r>
            <a:r>
              <a:rPr lang="pt-PT" dirty="0"/>
              <a:t> com motor de 6Cv), com gancho rápido para reboque.</a:t>
            </a:r>
          </a:p>
          <a:p>
            <a:pPr algn="just"/>
            <a:r>
              <a:rPr lang="pt-PT" dirty="0"/>
              <a:t>Coletes Auxiliares de Flutuabilidade (47)</a:t>
            </a:r>
          </a:p>
          <a:p>
            <a:pPr algn="just"/>
            <a:r>
              <a:rPr lang="pt-PT" dirty="0" err="1"/>
              <a:t>Bóia</a:t>
            </a:r>
            <a:r>
              <a:rPr lang="pt-PT" dirty="0"/>
              <a:t> de Salvação DC 740</a:t>
            </a:r>
          </a:p>
          <a:p>
            <a:pPr algn="just"/>
            <a:r>
              <a:rPr lang="pt-PT" dirty="0"/>
              <a:t>Cabo de 8mm, com pinha, para lançar</a:t>
            </a:r>
          </a:p>
          <a:p>
            <a:pPr algn="just"/>
            <a:r>
              <a:rPr lang="pt-PT" dirty="0"/>
              <a:t>Telemóveis (um por professor)</a:t>
            </a:r>
          </a:p>
          <a:p>
            <a:endParaRPr lang="pt-P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/>
              <a:t>Seguros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 algn="just"/>
            <a:r>
              <a:rPr lang="pt-PT" dirty="0"/>
              <a:t>Seguro Escolar, relativo às deslocações (casa-Escola-Posto Náutico e regresso) e à prática da atividade (desde que inscrita no PAA e/ou aprovada pelo Conselho Pedagógico), abrangendo professores, funcionários e alunos</a:t>
            </a:r>
          </a:p>
          <a:p>
            <a:pPr lvl="0" algn="just"/>
            <a:r>
              <a:rPr lang="pt-PT" dirty="0"/>
              <a:t>Seguro de responsabilidade civil relativo ao barco de apoio </a:t>
            </a:r>
          </a:p>
          <a:p>
            <a:pPr lvl="0" algn="just"/>
            <a:r>
              <a:rPr lang="pt-PT" dirty="0"/>
              <a:t>Seguro de responsabilidade civil relativo às instalações do Centro Náutico.</a:t>
            </a:r>
          </a:p>
          <a:p>
            <a:endParaRPr lang="pt-P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PT" b="1" dirty="0"/>
              <a:t>Procedimentos relativos à prática da atividade</a:t>
            </a:r>
            <a:r>
              <a:rPr lang="pt-PT" dirty="0"/>
              <a:t/>
            </a:r>
            <a:br>
              <a:rPr lang="pt-PT" dirty="0"/>
            </a:b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 algn="just"/>
            <a:r>
              <a:rPr lang="pt-PT" dirty="0"/>
              <a:t>Deslocação até ao Centro Náutico – Cumprir os requisitos legais</a:t>
            </a:r>
          </a:p>
          <a:p>
            <a:pPr lvl="0" algn="just"/>
            <a:r>
              <a:rPr lang="pt-PT" dirty="0"/>
              <a:t>Chegada – Arrumar os seus bens pessoais no espaço definido </a:t>
            </a:r>
          </a:p>
          <a:p>
            <a:pPr lvl="0" algn="just"/>
            <a:r>
              <a:rPr lang="pt-PT" dirty="0"/>
              <a:t>Explicação das atividades a realizar (de natureza técnica, organizacional e de segurança): explicação sobre o funcionamento básico de cada embarcação, formação de grupos de prática e explicação das regras de segurança; verificação do cumprimento dos requisitos de equipamento individual.</a:t>
            </a:r>
          </a:p>
          <a:p>
            <a:pPr lvl="0" algn="just"/>
            <a:r>
              <a:rPr lang="pt-PT" dirty="0"/>
              <a:t>Transporte e deslocação de equipamentos náuticos (definição de regras e de tarefas e criação de equipas) </a:t>
            </a:r>
            <a:endParaRPr lang="pt-PT" dirty="0" smtClean="0"/>
          </a:p>
          <a:p>
            <a:pPr lvl="0"/>
            <a:r>
              <a:rPr lang="pt-PT" dirty="0"/>
              <a:t>Prática da atividade</a:t>
            </a:r>
          </a:p>
          <a:p>
            <a:pPr lvl="0"/>
            <a:r>
              <a:rPr lang="pt-PT" dirty="0"/>
              <a:t>Lavagem, transporte e arrumação dos equipamentos náuticos (definição de regras e de tarefas e criação de equipas).</a:t>
            </a:r>
          </a:p>
          <a:p>
            <a:pPr lvl="0"/>
            <a:r>
              <a:rPr lang="pt-PT" dirty="0"/>
              <a:t>Preparação para a saída do Centro Náutico </a:t>
            </a:r>
          </a:p>
          <a:p>
            <a:pPr lvl="0" algn="just">
              <a:buNone/>
            </a:pPr>
            <a:endParaRPr lang="pt-PT" dirty="0"/>
          </a:p>
          <a:p>
            <a:endParaRPr lang="pt-P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/>
              <a:t>Normas de Segurança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 algn="just"/>
            <a:r>
              <a:rPr lang="pt-PT" dirty="0"/>
              <a:t>Equipamento individual - Calçado e colete de flutuabilidade (obrigatórios), acrescidos de boné, protetor solar e roupa adequada ao estado do tempo.</a:t>
            </a:r>
          </a:p>
          <a:p>
            <a:pPr lvl="0" algn="just"/>
            <a:r>
              <a:rPr lang="pt-PT" dirty="0"/>
              <a:t>Manutenção dos acessos ao plano de água livre de impedimentos</a:t>
            </a:r>
          </a:p>
          <a:p>
            <a:pPr lvl="0" algn="just"/>
            <a:r>
              <a:rPr lang="pt-PT" dirty="0"/>
              <a:t>Utilização do barco de apoio – Facultativa, quando a atividade decorrer no canal secundário e obrigatória, quando decorrer no canal principal do Rio.</a:t>
            </a:r>
          </a:p>
          <a:p>
            <a:pPr lvl="0" algn="just"/>
            <a:r>
              <a:rPr lang="pt-PT" dirty="0"/>
              <a:t>Identificação prévia das competências aquáticas dos praticantes (“saber nadar”).</a:t>
            </a:r>
          </a:p>
          <a:p>
            <a:pPr lvl="0" algn="just"/>
            <a:r>
              <a:rPr lang="pt-PT" dirty="0"/>
              <a:t>Definição das condições de realização da atividade: delimitação dos espaços de prática (referência a correntes e ventos, do momento); definição do tempo de prática, do sinal para regressar (apitos), do pedido de ajuda e do ponto de encontro.</a:t>
            </a:r>
          </a:p>
          <a:p>
            <a:endParaRPr lang="pt-P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b="1" dirty="0"/>
              <a:t>Levantamento prévio de situações de risco e atuação</a:t>
            </a:r>
            <a:r>
              <a:rPr lang="pt-PT" dirty="0"/>
              <a:t/>
            </a:r>
            <a:br>
              <a:rPr lang="pt-PT" dirty="0"/>
            </a:b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 algn="just"/>
            <a:r>
              <a:rPr lang="pt-PT" dirty="0"/>
              <a:t>Possibilidade de corrente forte no canal principal do Rio</a:t>
            </a:r>
          </a:p>
          <a:p>
            <a:pPr lvl="0" algn="just"/>
            <a:r>
              <a:rPr lang="pt-PT" dirty="0"/>
              <a:t>Existência de zonas de lodo – delimitar essas zonas e definir como atitudes de proteção, deitar e pedir ajuda</a:t>
            </a:r>
          </a:p>
          <a:p>
            <a:pPr lvl="0" algn="just"/>
            <a:r>
              <a:rPr lang="pt-PT" dirty="0"/>
              <a:t>Possibilidade de ferir os pés no fundo do Rio – utilizar calçado.</a:t>
            </a:r>
          </a:p>
          <a:p>
            <a:pPr lvl="0" algn="just"/>
            <a:r>
              <a:rPr lang="pt-PT" dirty="0"/>
              <a:t>Possibilidade de avaria do motor do barco – utilização dos 2 remos auxiliares.</a:t>
            </a:r>
          </a:p>
          <a:p>
            <a:pPr lvl="0" algn="just"/>
            <a:r>
              <a:rPr lang="pt-PT" dirty="0"/>
              <a:t>Possibilidade de arrefecimento do corpo, por baixa temperatura ambiente, ou da água – utilização preferencial de fato isotérmico, ou outra roupa adequada.</a:t>
            </a:r>
          </a:p>
          <a:p>
            <a:pPr lvl="0" algn="just"/>
            <a:r>
              <a:rPr lang="pt-PT" dirty="0"/>
              <a:t>Possibilidade das embarcações se virarem – Procurar manter o controlo visual, navegar em grupos de duas ou mais embarcações e cumprir procedimento específico (tentar virar a embarcação, segurá-la e pedir ajuda).</a:t>
            </a:r>
          </a:p>
          <a:p>
            <a:endParaRPr lang="pt-P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b="1" dirty="0"/>
              <a:t>Atividades Pontuais</a:t>
            </a:r>
            <a:r>
              <a:rPr lang="pt-PT" dirty="0"/>
              <a:t/>
            </a:r>
            <a:br>
              <a:rPr lang="pt-PT" dirty="0"/>
            </a:b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PT" dirty="0"/>
              <a:t>Pelo facto de serem alunos desconhecidos, reforçar cuidados nos seguintes aspetos:</a:t>
            </a:r>
          </a:p>
          <a:p>
            <a:pPr lvl="0" algn="just"/>
            <a:r>
              <a:rPr lang="pt-PT" dirty="0"/>
              <a:t>Equipamento pessoal (existência e colocação correta).</a:t>
            </a:r>
          </a:p>
          <a:p>
            <a:pPr lvl="0" algn="just"/>
            <a:r>
              <a:rPr lang="pt-PT" dirty="0"/>
              <a:t>Níveis de desempenho na adaptação ao meio aquático, identificando alunos com maiores dificuldades e limitando as suas condições de prática</a:t>
            </a:r>
          </a:p>
          <a:p>
            <a:pPr lvl="0" algn="just"/>
            <a:r>
              <a:rPr lang="pt-PT" dirty="0"/>
              <a:t>Espaços de prática (limitado ao canal secundário do Rio Boco e apenas à zona de entrada, para alunos que não sabem nadar))</a:t>
            </a:r>
          </a:p>
          <a:p>
            <a:endParaRPr lang="pt-P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1485</Words>
  <Application>Microsoft Office PowerPoint</Application>
  <PresentationFormat>Apresentação no Ecrã (4:3)</PresentationFormat>
  <Paragraphs>146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25</vt:i4>
      </vt:variant>
    </vt:vector>
  </HeadingPairs>
  <TitlesOfParts>
    <vt:vector size="26" baseType="lpstr">
      <vt:lpstr>Tema do Office</vt:lpstr>
      <vt:lpstr>Definição e Execução de uma Política de Segurança Náutica   </vt:lpstr>
      <vt:lpstr>Definição de SEGURANÇA</vt:lpstr>
      <vt:lpstr>Contexto de Intervenção do CFD do AE Vagos</vt:lpstr>
      <vt:lpstr>Equipamentos e outros meios de Segurança  </vt:lpstr>
      <vt:lpstr>Seguros</vt:lpstr>
      <vt:lpstr>Procedimentos relativos à prática da atividade </vt:lpstr>
      <vt:lpstr>Normas de Segurança</vt:lpstr>
      <vt:lpstr>Levantamento prévio de situações de risco e atuação </vt:lpstr>
      <vt:lpstr>Atividades Pontuais </vt:lpstr>
      <vt:lpstr>Procedimentos de Verificação/Inspeção/Higienização </vt:lpstr>
      <vt:lpstr>Verificação/Inspeção do Barco de apoio</vt:lpstr>
      <vt:lpstr>Procedimentos para retirar um aluno para o barco, após viragem da canoa</vt:lpstr>
      <vt:lpstr>  Registo de Acidentes/Incidentes  </vt:lpstr>
      <vt:lpstr>Diapositivo 14</vt:lpstr>
      <vt:lpstr> Os Diretores Técnicos de Segurança </vt:lpstr>
      <vt:lpstr>Diapositivo 16</vt:lpstr>
      <vt:lpstr>Plano de Emergência</vt:lpstr>
      <vt:lpstr> ANEXOS Grupo de Canoagem e Surf </vt:lpstr>
      <vt:lpstr>Contactos de Emergência</vt:lpstr>
      <vt:lpstr>Seguros</vt:lpstr>
      <vt:lpstr>Inspeções</vt:lpstr>
      <vt:lpstr>Verificação de Equipamentos</vt:lpstr>
      <vt:lpstr>Saber Nadar</vt:lpstr>
      <vt:lpstr>Registo de acidentes e incidentes</vt:lpstr>
      <vt:lpstr>AUTORES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Definição e Execução de uma Política de Segurança Náutica</dc:title>
  <dc:creator>AEVAGOS</dc:creator>
  <cp:lastModifiedBy>AEVAGOS</cp:lastModifiedBy>
  <cp:revision>7</cp:revision>
  <dcterms:created xsi:type="dcterms:W3CDTF">2016-11-22T11:48:10Z</dcterms:created>
  <dcterms:modified xsi:type="dcterms:W3CDTF">2016-11-22T12:55:54Z</dcterms:modified>
</cp:coreProperties>
</file>