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439400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BCD"/>
    <a:srgbClr val="B482DA"/>
    <a:srgbClr val="C59EE2"/>
    <a:srgbClr val="AE77D7"/>
    <a:srgbClr val="D1B2E8"/>
    <a:srgbClr val="218BEB"/>
    <a:srgbClr val="56A7F0"/>
    <a:srgbClr val="4BA1EF"/>
    <a:srgbClr val="429CEE"/>
    <a:srgbClr val="568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2" d="100"/>
          <a:sy n="32" d="100"/>
        </p:scale>
        <p:origin x="23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2474395"/>
            <a:ext cx="8873490" cy="5263774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7941160"/>
            <a:ext cx="7829550" cy="3650342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620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549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804966"/>
            <a:ext cx="2250996" cy="1281295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804966"/>
            <a:ext cx="6622494" cy="1281295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641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245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3769342"/>
            <a:ext cx="9003983" cy="6289229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10118069"/>
            <a:ext cx="9003983" cy="3307357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/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75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75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441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4024827"/>
            <a:ext cx="4436745" cy="959308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4024827"/>
            <a:ext cx="4436745" cy="959308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464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804969"/>
            <a:ext cx="9003983" cy="292237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3706342"/>
            <a:ext cx="441635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5522763"/>
            <a:ext cx="4416355" cy="812315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3706342"/>
            <a:ext cx="443810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5522763"/>
            <a:ext cx="4438105" cy="812315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712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785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75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176910"/>
            <a:ext cx="5284946" cy="10744538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399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176910"/>
            <a:ext cx="5284946" cy="10744538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675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804969"/>
            <a:ext cx="9003983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4024827"/>
            <a:ext cx="9003983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3345D-F62E-45D1-9D2B-BAC0376254CB}" type="datetimeFigureOut">
              <a:rPr lang="pt-PT" smtClean="0"/>
              <a:t>04/08/2023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4013401"/>
            <a:ext cx="352329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FFEB3-B045-4811-947D-5AF854841C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976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ângulo 38">
            <a:extLst>
              <a:ext uri="{FF2B5EF4-FFF2-40B4-BE49-F238E27FC236}">
                <a16:creationId xmlns:a16="http://schemas.microsoft.com/office/drawing/2014/main" id="{A8A3242D-58D1-442E-B0C9-0B166871BB85}"/>
              </a:ext>
            </a:extLst>
          </p:cNvPr>
          <p:cNvSpPr/>
          <p:nvPr/>
        </p:nvSpPr>
        <p:spPr>
          <a:xfrm>
            <a:off x="0" y="0"/>
            <a:ext cx="10439400" cy="3002967"/>
          </a:xfrm>
          <a:prstGeom prst="rect">
            <a:avLst/>
          </a:prstGeom>
          <a:solidFill>
            <a:srgbClr val="AE77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Nuvem 24">
            <a:extLst>
              <a:ext uri="{FF2B5EF4-FFF2-40B4-BE49-F238E27FC236}">
                <a16:creationId xmlns:a16="http://schemas.microsoft.com/office/drawing/2014/main" id="{2A456E6B-C9A5-4CD5-9484-61EF83572447}"/>
              </a:ext>
            </a:extLst>
          </p:cNvPr>
          <p:cNvSpPr/>
          <p:nvPr/>
        </p:nvSpPr>
        <p:spPr>
          <a:xfrm>
            <a:off x="83337" y="199775"/>
            <a:ext cx="10222992" cy="2601182"/>
          </a:xfrm>
          <a:prstGeom prst="cloud">
            <a:avLst/>
          </a:prstGeom>
          <a:solidFill>
            <a:srgbClr val="9C5B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9379784-7DFD-4DBF-BFDA-B92551630955}"/>
              </a:ext>
            </a:extLst>
          </p:cNvPr>
          <p:cNvSpPr txBox="1"/>
          <p:nvPr/>
        </p:nvSpPr>
        <p:spPr>
          <a:xfrm>
            <a:off x="1198905" y="665305"/>
            <a:ext cx="7991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</a:t>
            </a:r>
            <a:r>
              <a:rPr lang="pt-PT" sz="5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pt-PT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PT" sz="5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pt-PT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5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  <a:endParaRPr lang="pt-PT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27C91A2D-4E64-41BB-B737-A04DAB3EB28E}"/>
              </a:ext>
            </a:extLst>
          </p:cNvPr>
          <p:cNvSpPr txBox="1"/>
          <p:nvPr/>
        </p:nvSpPr>
        <p:spPr>
          <a:xfrm>
            <a:off x="1223772" y="1512820"/>
            <a:ext cx="79918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i="1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responsibility of the destiny of the plastic  its yours!</a:t>
            </a:r>
            <a:endParaRPr lang="pt-PT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BCD8BDAC-1C19-4DB9-A2B0-DA29ADE8F5F5}"/>
              </a:ext>
            </a:extLst>
          </p:cNvPr>
          <p:cNvSpPr/>
          <p:nvPr/>
        </p:nvSpPr>
        <p:spPr>
          <a:xfrm>
            <a:off x="0" y="12778486"/>
            <a:ext cx="10439400" cy="1319807"/>
          </a:xfrm>
          <a:prstGeom prst="rect">
            <a:avLst/>
          </a:prstGeom>
          <a:solidFill>
            <a:srgbClr val="B482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676B958-6C3F-4846-9CD0-5935B0D77B38}"/>
              </a:ext>
            </a:extLst>
          </p:cNvPr>
          <p:cNvSpPr txBox="1"/>
          <p:nvPr/>
        </p:nvSpPr>
        <p:spPr>
          <a:xfrm>
            <a:off x="83337" y="3702717"/>
            <a:ext cx="3675888" cy="1554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”,,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somethign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eveytime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comes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dangerous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do for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planet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pic>
        <p:nvPicPr>
          <p:cNvPr id="1042" name="Picture 18" descr="Plastics and the Environment – Geneva Environment Network">
            <a:extLst>
              <a:ext uri="{FF2B5EF4-FFF2-40B4-BE49-F238E27FC236}">
                <a16:creationId xmlns:a16="http://schemas.microsoft.com/office/drawing/2014/main" id="{C748B160-E28A-45CF-9DE6-67C1A3350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143" y="3704779"/>
            <a:ext cx="2621692" cy="215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CAD7DC72-B490-43AF-8073-2599A4055950}"/>
              </a:ext>
            </a:extLst>
          </p:cNvPr>
          <p:cNvSpPr txBox="1"/>
          <p:nvPr/>
        </p:nvSpPr>
        <p:spPr>
          <a:xfrm>
            <a:off x="133071" y="3153054"/>
            <a:ext cx="362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Plastics</a:t>
            </a:r>
            <a:r>
              <a:rPr lang="pt-PT" sz="28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28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28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endParaRPr lang="pt-PT" sz="2800" dirty="0">
              <a:solidFill>
                <a:srgbClr val="9C5B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83743730-656E-4FB8-9B34-9E5580F6E372}"/>
              </a:ext>
            </a:extLst>
          </p:cNvPr>
          <p:cNvSpPr txBox="1"/>
          <p:nvPr/>
        </p:nvSpPr>
        <p:spPr>
          <a:xfrm>
            <a:off x="7192401" y="3710802"/>
            <a:ext cx="3113927" cy="2139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Plasitc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synthetic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removed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wich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endParaRPr lang="pt-PT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F750AE27-E356-4369-8FA9-D93B3CE7AD62}"/>
              </a:ext>
            </a:extLst>
          </p:cNvPr>
          <p:cNvSpPr txBox="1"/>
          <p:nvPr/>
        </p:nvSpPr>
        <p:spPr>
          <a:xfrm>
            <a:off x="4034025" y="3144425"/>
            <a:ext cx="62723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28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pt-PT" sz="28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28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pt-PT" sz="28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come?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4238BD-13C5-4DEF-B1C2-0200A1D64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01078"/>
            <a:ext cx="1223772" cy="85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6C6326D-B65C-4BC2-A12D-9669A3BA1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14141450"/>
            <a:ext cx="8382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10297208-FD5A-495E-AA1A-BE9DE9521A06}"/>
              </a:ext>
            </a:extLst>
          </p:cNvPr>
          <p:cNvSpPr txBox="1"/>
          <p:nvPr/>
        </p:nvSpPr>
        <p:spPr>
          <a:xfrm>
            <a:off x="117667" y="5810559"/>
            <a:ext cx="3401087" cy="1554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Plastic can take over 400 years to decompose. 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uring this time, it accumulates, contami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nating the fauna and flora, </a:t>
            </a:r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we use as food</a:t>
            </a:r>
            <a:endParaRPr lang="pt-PT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74CAF00-2318-4E75-9E1A-F52B9CE97756}"/>
              </a:ext>
            </a:extLst>
          </p:cNvPr>
          <p:cNvSpPr txBox="1"/>
          <p:nvPr/>
        </p:nvSpPr>
        <p:spPr>
          <a:xfrm>
            <a:off x="142534" y="5230943"/>
            <a:ext cx="33762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28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pt-PT" sz="28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pt-PT" sz="28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D28FC34-2954-49BF-9831-0F78D48CDFF0}"/>
              </a:ext>
            </a:extLst>
          </p:cNvPr>
          <p:cNvSpPr txBox="1"/>
          <p:nvPr/>
        </p:nvSpPr>
        <p:spPr>
          <a:xfrm>
            <a:off x="4933429" y="6671081"/>
            <a:ext cx="3994407" cy="1554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everywhere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river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bodies!</a:t>
            </a:r>
          </a:p>
          <a:p>
            <a:pPr algn="ctr"/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remembre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threw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ctr"/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turtle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ate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P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died</a:t>
            </a:r>
            <a:endParaRPr lang="pt-PT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ta: Curvada Para a Esquerda 3">
            <a:extLst>
              <a:ext uri="{FF2B5EF4-FFF2-40B4-BE49-F238E27FC236}">
                <a16:creationId xmlns:a16="http://schemas.microsoft.com/office/drawing/2014/main" id="{DD3B1F3D-6179-4200-97E3-59352C9090F5}"/>
              </a:ext>
            </a:extLst>
          </p:cNvPr>
          <p:cNvSpPr/>
          <p:nvPr/>
        </p:nvSpPr>
        <p:spPr>
          <a:xfrm>
            <a:off x="8933691" y="6363728"/>
            <a:ext cx="667509" cy="1348619"/>
          </a:xfrm>
          <a:prstGeom prst="curvedLeftArrow">
            <a:avLst/>
          </a:prstGeom>
          <a:solidFill>
            <a:srgbClr val="9C5B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5" name="Seta: Curvada Para a Direita 4">
            <a:extLst>
              <a:ext uri="{FF2B5EF4-FFF2-40B4-BE49-F238E27FC236}">
                <a16:creationId xmlns:a16="http://schemas.microsoft.com/office/drawing/2014/main" id="{0AB4CBD0-034E-4960-ABF5-25795CF9F4F6}"/>
              </a:ext>
            </a:extLst>
          </p:cNvPr>
          <p:cNvSpPr/>
          <p:nvPr/>
        </p:nvSpPr>
        <p:spPr>
          <a:xfrm>
            <a:off x="4245316" y="6367419"/>
            <a:ext cx="667509" cy="1362362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9C5B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20F4374-0E72-47F4-B09A-D1004F001CFF}"/>
              </a:ext>
            </a:extLst>
          </p:cNvPr>
          <p:cNvSpPr txBox="1"/>
          <p:nvPr/>
        </p:nvSpPr>
        <p:spPr>
          <a:xfrm>
            <a:off x="4933429" y="5884253"/>
            <a:ext cx="40769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40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pt-PT" sz="40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40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40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40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pt-PT" sz="40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4000" dirty="0" err="1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</a:t>
            </a:r>
            <a:r>
              <a:rPr lang="pt-PT" sz="4000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032" name="Picture 8" descr="Our Plastic Problem: Plastics in Marine Life and Beyond">
            <a:extLst>
              <a:ext uri="{FF2B5EF4-FFF2-40B4-BE49-F238E27FC236}">
                <a16:creationId xmlns:a16="http://schemas.microsoft.com/office/drawing/2014/main" id="{9EED8835-483A-4B8F-8BA5-9A5ABAE04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020" y="8336042"/>
            <a:ext cx="3064280" cy="173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45AB14B-7902-406B-9EB1-EEAF7B6EEA6F}"/>
              </a:ext>
            </a:extLst>
          </p:cNvPr>
          <p:cNvSpPr txBox="1"/>
          <p:nvPr/>
        </p:nvSpPr>
        <p:spPr>
          <a:xfrm>
            <a:off x="0" y="12977002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reclycle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DF11EFA-7622-4B32-AA69-F7D937A14A1B}"/>
              </a:ext>
            </a:extLst>
          </p:cNvPr>
          <p:cNvSpPr txBox="1"/>
          <p:nvPr/>
        </p:nvSpPr>
        <p:spPr>
          <a:xfrm>
            <a:off x="182719" y="7533777"/>
            <a:ext cx="334189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i="0" u="none" strike="noStrike" dirty="0">
                <a:solidFill>
                  <a:srgbClr val="9C5B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plastic we produce, it is the plastic we consume.</a:t>
            </a:r>
            <a:endParaRPr lang="en-US" sz="2800" b="0" dirty="0">
              <a:solidFill>
                <a:srgbClr val="9C5BC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dirty="0"/>
            </a:br>
            <a:endParaRPr lang="pt-PT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8EE01F45-04D4-4030-A875-6C9547F9B7BE}"/>
              </a:ext>
            </a:extLst>
          </p:cNvPr>
          <p:cNvSpPr txBox="1"/>
          <p:nvPr/>
        </p:nvSpPr>
        <p:spPr>
          <a:xfrm>
            <a:off x="476532" y="9651589"/>
            <a:ext cx="35574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pt-PT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358BC66-DF4A-498E-93BE-A0A29E58957E}"/>
              </a:ext>
            </a:extLst>
          </p:cNvPr>
          <p:cNvSpPr txBox="1"/>
          <p:nvPr/>
        </p:nvSpPr>
        <p:spPr>
          <a:xfrm>
            <a:off x="250336" y="8953223"/>
            <a:ext cx="3341890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Microplastics are something “hidden”, many animals eat it, and probably you will eat one of those animal! The problem isn´t in animal itself, but in us a society</a:t>
            </a:r>
            <a:endParaRPr lang="pt-PT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8F5A5C16-087D-41D5-A028-705A416A8C55}"/>
              </a:ext>
            </a:extLst>
          </p:cNvPr>
          <p:cNvSpPr/>
          <p:nvPr/>
        </p:nvSpPr>
        <p:spPr>
          <a:xfrm>
            <a:off x="3818422" y="11174359"/>
            <a:ext cx="1539962" cy="1265915"/>
          </a:xfrm>
          <a:prstGeom prst="rightArrow">
            <a:avLst>
              <a:gd name="adj1" fmla="val 50000"/>
              <a:gd name="adj2" fmla="val 46200"/>
            </a:avLst>
          </a:prstGeom>
          <a:solidFill>
            <a:srgbClr val="9C5B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F4856F8C-C851-47FD-80A5-72F44B91C7CC}"/>
              </a:ext>
            </a:extLst>
          </p:cNvPr>
          <p:cNvSpPr txBox="1"/>
          <p:nvPr/>
        </p:nvSpPr>
        <p:spPr>
          <a:xfrm>
            <a:off x="111371" y="11116835"/>
            <a:ext cx="3669551" cy="132343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9C5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we do?</a:t>
            </a:r>
            <a:endParaRPr lang="en-US" sz="4000" b="0" dirty="0">
              <a:solidFill>
                <a:srgbClr val="9C5BC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B70F815B-7B96-493B-9380-DF3A01080B50}"/>
              </a:ext>
            </a:extLst>
          </p:cNvPr>
          <p:cNvSpPr txBox="1"/>
          <p:nvPr/>
        </p:nvSpPr>
        <p:spPr>
          <a:xfrm>
            <a:off x="5395887" y="10260386"/>
            <a:ext cx="4932142" cy="2431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PT" sz="19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Opting</a:t>
            </a:r>
            <a:r>
              <a:rPr lang="pt-PT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t-PT" sz="19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pt-PT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containers;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PT" sz="19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Recycle</a:t>
            </a:r>
            <a:r>
              <a:rPr lang="pt-PT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9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PT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reuse;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Stop ignoring plastic on the </a:t>
            </a:r>
            <a:r>
              <a:rPr lang="en-US" sz="19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floo</a:t>
            </a:r>
            <a:r>
              <a:rPr lang="pt-PT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Substitute plastic bags for ecologic bags;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Reduce the consumption of disposable cups, </a:t>
            </a:r>
            <a:r>
              <a:rPr lang="en-US" sz="19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Avoid the use of cosmetics that have microplastic</a:t>
            </a:r>
            <a:endParaRPr lang="pt-PT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Esfoliantes aniquilam os peixes | Ciência | EL PAÍS Brasil">
            <a:extLst>
              <a:ext uri="{FF2B5EF4-FFF2-40B4-BE49-F238E27FC236}">
                <a16:creationId xmlns:a16="http://schemas.microsoft.com/office/drawing/2014/main" id="{C070DDCA-F0B1-40D6-974D-5B91F7C7C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24" y="8338202"/>
            <a:ext cx="2999166" cy="16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6BC2A53-E46A-460C-9312-7897A1DC21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1512" y="14436505"/>
            <a:ext cx="1476375" cy="466725"/>
          </a:xfrm>
          <a:prstGeom prst="rect">
            <a:avLst/>
          </a:prstGeom>
        </p:spPr>
      </p:pic>
      <p:sp>
        <p:nvSpPr>
          <p:cNvPr id="36" name="CaixaDeTexto 35">
            <a:extLst>
              <a:ext uri="{FF2B5EF4-FFF2-40B4-BE49-F238E27FC236}">
                <a16:creationId xmlns:a16="http://schemas.microsoft.com/office/drawing/2014/main" id="{733117DF-CD71-42EC-B759-CBB37E2E6634}"/>
              </a:ext>
            </a:extLst>
          </p:cNvPr>
          <p:cNvSpPr txBox="1"/>
          <p:nvPr/>
        </p:nvSpPr>
        <p:spPr>
          <a:xfrm>
            <a:off x="-62967" y="13568260"/>
            <a:ext cx="105023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4th mobility, 10th - 14th October 2022 Greece </a:t>
            </a:r>
          </a:p>
        </p:txBody>
      </p:sp>
    </p:spTree>
    <p:extLst>
      <p:ext uri="{BB962C8B-B14F-4D97-AF65-F5344CB8AC3E}">
        <p14:creationId xmlns:p14="http://schemas.microsoft.com/office/powerpoint/2010/main" val="3695503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288</Words>
  <Application>Microsoft Office PowerPoint</Application>
  <PresentationFormat>Personalizados</PresentationFormat>
  <Paragraphs>25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Ferreira</dc:creator>
  <cp:lastModifiedBy>Teresa P</cp:lastModifiedBy>
  <cp:revision>5</cp:revision>
  <dcterms:created xsi:type="dcterms:W3CDTF">2023-05-08T18:35:53Z</dcterms:created>
  <dcterms:modified xsi:type="dcterms:W3CDTF">2023-08-04T13:18:44Z</dcterms:modified>
</cp:coreProperties>
</file>